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Layouts/_rels/slideLayout3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36.xml.rels" ContentType="application/vnd.openxmlformats-package.relationships+xml"/>
  <Override PartName="/ppt/slideLayouts/slideLayout26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drawings/drawing3.xml" ContentType="application/vnd.openxmlformats-officedocument.drawingml.chartshapes+xml"/>
  <Override PartName="/ppt/drawings/drawing4.xml" ContentType="application/vnd.openxmlformats-officedocument.drawingml.chartshapes+xml"/>
  <Override PartName="/ppt/drawings/drawing5.xml" ContentType="application/vnd.openxmlformats-officedocument.drawingml.chartshapes+xml"/>
  <Override PartName="/ppt/drawings/drawing6.xml" ContentType="application/vnd.openxmlformats-officedocument.drawingml.chartshapes+xml"/>
  <Override PartName="/ppt/drawings/drawing7.xml" ContentType="application/vnd.openxmlformats-officedocument.drawingml.chartshapes+xml"/>
  <Override PartName="/ppt/drawings/drawing8.xml" ContentType="application/vnd.openxmlformats-officedocument.drawingml.chartshapes+xml"/>
  <Override PartName="/ppt/drawings/drawing9.xml" ContentType="application/vnd.openxmlformats-officedocument.drawingml.chartshapes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5.xml.rels" ContentType="application/vnd.openxmlformats-package.relationships+xml"/>
  <Override PartName="/ppt/slides/_rels/slide3.xml.rels" ContentType="application/vnd.openxmlformats-package.relationships+xml"/>
  <Override PartName="/ppt/slides/_rels/slide14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_rels/slide13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3.xml" ContentType="application/vnd.openxmlformats-officedocument.presentationml.slide+xml"/>
  <Override PartName="/ppt/slides/slide7.xml" ContentType="application/vnd.openxmlformats-officedocument.presentationml.slide+xml"/>
  <Override PartName="/ppt/charts/_rels/chart8.xml.rels" ContentType="application/vnd.openxmlformats-package.relationships+xml"/>
  <Override PartName="/ppt/charts/_rels/chart12.xml.rels" ContentType="application/vnd.openxmlformats-package.relationships+xml"/>
  <Override PartName="/ppt/charts/_rels/chart1.xml.rels" ContentType="application/vnd.openxmlformats-package.relationships+xml"/>
  <Override PartName="/ppt/charts/_rels/chart6.xml.rels" ContentType="application/vnd.openxmlformats-package.relationships+xml"/>
  <Override PartName="/ppt/charts/_rels/chart5.xml.rels" ContentType="application/vnd.openxmlformats-package.relationships+xml"/>
  <Override PartName="/ppt/charts/_rels/chart10.xml.rels" ContentType="application/vnd.openxmlformats-package.relationships+xml"/>
  <Override PartName="/ppt/charts/_rels/chart4.xml.rels" ContentType="application/vnd.openxmlformats-package.relationships+xml"/>
  <Override PartName="/ppt/charts/_rels/chart3.xml.rels" ContentType="application/vnd.openxmlformats-package.relationships+xml"/>
  <Override PartName="/ppt/charts/_rels/chart2.xml.rels" ContentType="application/vnd.openxmlformats-package.relationships+xml"/>
  <Override PartName="/ppt/charts/chart9.xml" ContentType="application/vnd.openxmlformats-officedocument.drawingml.chart+xml"/>
  <Override PartName="/ppt/charts/chart8.xml" ContentType="application/vnd.openxmlformats-officedocument.drawingml.chart+xml"/>
  <Override PartName="/ppt/charts/chart13.xml" ContentType="application/vnd.openxmlformats-officedocument.drawingml.chart+xml"/>
  <Override PartName="/ppt/charts/chart7.xml" ContentType="application/vnd.openxmlformats-officedocument.drawingml.chart+xml"/>
  <Override PartName="/ppt/charts/chart12.xml" ContentType="application/vnd.openxmlformats-officedocument.drawingml.chart+xml"/>
  <Override PartName="/ppt/charts/chart6.xml" ContentType="application/vnd.openxmlformats-officedocument.drawingml.chart+xml"/>
  <Override PartName="/ppt/charts/chart11.xml" ContentType="application/vnd.openxmlformats-officedocument.drawingml.chart+xml"/>
  <Override PartName="/ppt/charts/chart5.xml" ContentType="application/vnd.openxmlformats-officedocument.drawingml.chart+xml"/>
  <Override PartName="/ppt/charts/chart10.xml" ContentType="application/vnd.openxmlformats-officedocument.drawingml.chart+xml"/>
  <Override PartName="/ppt/charts/chart4.xml" ContentType="application/vnd.openxmlformats-officedocument.drawingml.chart+xml"/>
  <Override PartName="/ppt/charts/chart3.xml" ContentType="application/vnd.openxmlformats-officedocument.drawingml.chart+xml"/>
  <Override PartName="/ppt/charts/chart2.xml" ContentType="application/vnd.openxmlformats-officedocument.drawingml.chart+xml"/>
  <Override PartName="/ppt/charts/chart1.xml" ContentType="application/vnd.openxmlformats-officedocument.drawingml.chart+xml"/>
  <Override PartName="/ppt/media/image1.png" ContentType="image/png"/>
  <Override PartName="/ppt/media/image2.png" ContentType="image/png"/>
  <Override PartName="/ppt/media/image3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20" Type="http://schemas.openxmlformats.org/officeDocument/2006/relationships/presProps" Target="presProps.xml"/>
</Relationships>
</file>

<file path=ppt/charts/_rels/chart1.xml.rels><?xml version="1.0" encoding="UTF-8"?>
<Relationships xmlns="http://schemas.openxmlformats.org/package/2006/relationships"><Relationship Id="rId1" Type="http://schemas.openxmlformats.org/officeDocument/2006/relationships/chartUserShapes" Target="../drawings/drawing1.xml"/>
</Relationships>
</file>

<file path=ppt/charts/_rels/chart10.xml.rels><?xml version="1.0" encoding="UTF-8"?>
<Relationships xmlns="http://schemas.openxmlformats.org/package/2006/relationships"><Relationship Id="rId1" Type="http://schemas.openxmlformats.org/officeDocument/2006/relationships/chartUserShapes" Target="../drawings/drawing8.xml"/>
</Relationships>
</file>

<file path=ppt/charts/_rels/chart12.xml.rels><?xml version="1.0" encoding="UTF-8"?>
<Relationships xmlns="http://schemas.openxmlformats.org/package/2006/relationships"><Relationship Id="rId1" Type="http://schemas.openxmlformats.org/officeDocument/2006/relationships/chartUserShapes" Target="../drawings/drawing9.xml"/>
</Relationships>
</file>

<file path=ppt/charts/_rels/chart2.xml.rels><?xml version="1.0" encoding="UTF-8"?>
<Relationships xmlns="http://schemas.openxmlformats.org/package/2006/relationships"><Relationship Id="rId1" Type="http://schemas.openxmlformats.org/officeDocument/2006/relationships/chartUserShapes" Target="../drawings/drawing2.xml"/>
</Relationships>
</file>

<file path=ppt/charts/_rels/chart3.xml.rels><?xml version="1.0" encoding="UTF-8"?>
<Relationships xmlns="http://schemas.openxmlformats.org/package/2006/relationships"><Relationship Id="rId1" Type="http://schemas.openxmlformats.org/officeDocument/2006/relationships/chartUserShapes" Target="../drawings/drawing3.xml"/>
</Relationships>
</file>

<file path=ppt/charts/_rels/chart4.xml.rels><?xml version="1.0" encoding="UTF-8"?>
<Relationships xmlns="http://schemas.openxmlformats.org/package/2006/relationships"><Relationship Id="rId1" Type="http://schemas.openxmlformats.org/officeDocument/2006/relationships/chartUserShapes" Target="../drawings/drawing4.xml"/>
</Relationships>
</file>

<file path=ppt/charts/_rels/chart5.xml.rels><?xml version="1.0" encoding="UTF-8"?>
<Relationships xmlns="http://schemas.openxmlformats.org/package/2006/relationships"><Relationship Id="rId1" Type="http://schemas.openxmlformats.org/officeDocument/2006/relationships/chartUserShapes" Target="../drawings/drawing5.xml"/>
</Relationships>
</file>

<file path=ppt/charts/_rels/chart6.xml.rels><?xml version="1.0" encoding="UTF-8"?>
<Relationships xmlns="http://schemas.openxmlformats.org/package/2006/relationships"><Relationship Id="rId1" Type="http://schemas.openxmlformats.org/officeDocument/2006/relationships/chartUserShapes" Target="../drawings/drawing6.xml"/>
</Relationships>
</file>

<file path=ppt/charts/_rels/chart8.xml.rels><?xml version="1.0" encoding="UTF-8"?>
<Relationships xmlns="http://schemas.openxmlformats.org/package/2006/relationships"><Relationship Id="rId1" Type="http://schemas.openxmlformats.org/officeDocument/2006/relationships/chartUserShapes" Target="../drawings/drawing7.xml"/>
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autoTitleDeleted val="1"/>
    <c:plotArea>
      <c:layout>
        <c:manualLayout>
          <c:layoutTarget val="inner"/>
          <c:xMode val="edge"/>
          <c:yMode val="edge"/>
          <c:x val="0.048033552267152"/>
          <c:y val="0.141495652173913"/>
          <c:w val="0.570151143467595"/>
          <c:h val="0.829565217391304"/>
        </c:manualLayout>
      </c:layout>
      <c:barChart>
        <c:barDir val="col"/>
        <c:grouping val="clustered"/>
        <c:varyColors val="0"/>
        <c:axId val="78404818"/>
        <c:axId val="93739868"/>
      </c:barChart>
      <c:catAx>
        <c:axId val="78404818"/>
        <c:scaling>
          <c:orientation val="minMax"/>
        </c:scaling>
        <c:delete val="0"/>
        <c:axPos val="b"/>
        <c:numFmt formatCode="General" sourceLinked="1"/>
        <c:tickLblPos val="none"/>
        <c:spPr>
          <a:ln w="0">
            <a:noFill/>
          </a:ln>
        </c:spPr>
        <c:txPr>
          <a:bodyPr/>
          <a:lstStyle/>
          <a:p>
            <a:pPr>
              <a:defRPr b="0" sz="1800" spc="-1"/>
            </a:pPr>
          </a:p>
        </c:txPr>
        <c:crossAx val="93739868"/>
        <c:auto val="1"/>
        <c:lblAlgn val="ctr"/>
        <c:lblOffset val="100"/>
        <c:noMultiLvlLbl val="0"/>
      </c:catAx>
      <c:valAx>
        <c:axId val="93739868"/>
        <c:scaling>
          <c:orientation val="minMax"/>
        </c:scaling>
        <c:delete val="0"/>
        <c:axPos val="l"/>
        <c:numFmt formatCode="General" sourceLinked="1"/>
        <c:tickLblPos val="none"/>
        <c:spPr>
          <a:ln w="0">
            <a:noFill/>
          </a:ln>
        </c:spPr>
        <c:txPr>
          <a:bodyPr/>
          <a:lstStyle/>
          <a:p>
            <a:pPr>
              <a:defRPr b="0" sz="1800" spc="-1"/>
            </a:pPr>
          </a:p>
        </c:txPr>
        <c:crossAx val="78404818"/>
        <c:crossBetween val="midCat"/>
      </c:valAx>
      <c:spPr>
        <a:noFill/>
        <a:ln w="25560">
          <a:noFill/>
        </a:ln>
      </c:spPr>
    </c:plotArea>
    <c:plotVisOnly val="1"/>
    <c:dispBlanksAs val="gap"/>
  </c:chart>
  <c:spPr>
    <a:noFill/>
    <a:ln w="0">
      <a:noFill/>
    </a:ln>
  </c:spPr>
  <c:userShapes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autoTitleDeleted val="1"/>
    <c:plotArea>
      <c:layout>
        <c:manualLayout>
          <c:layoutTarget val="inner"/>
          <c:xMode val="edge"/>
          <c:yMode val="edge"/>
          <c:x val="0.0470839598005856"/>
          <c:y val="0.141495652173913"/>
          <c:w val="0.570151143467595"/>
          <c:h val="0.829565217391304"/>
        </c:manualLayout>
      </c:layout>
      <c:barChart>
        <c:barDir val="col"/>
        <c:grouping val="clustered"/>
        <c:varyColors val="0"/>
        <c:axId val="83327019"/>
        <c:axId val="53787155"/>
      </c:barChart>
      <c:catAx>
        <c:axId val="83327019"/>
        <c:scaling>
          <c:orientation val="minMax"/>
        </c:scaling>
        <c:delete val="0"/>
        <c:axPos val="b"/>
        <c:numFmt formatCode="General" sourceLinked="1"/>
        <c:tickLblPos val="none"/>
        <c:spPr>
          <a:ln w="0">
            <a:noFill/>
          </a:ln>
        </c:spPr>
        <c:txPr>
          <a:bodyPr/>
          <a:lstStyle/>
          <a:p>
            <a:pPr>
              <a:defRPr b="0" sz="1800" spc="-1"/>
            </a:pPr>
          </a:p>
        </c:txPr>
        <c:crossAx val="53787155"/>
        <c:auto val="1"/>
        <c:lblAlgn val="ctr"/>
        <c:lblOffset val="100"/>
        <c:noMultiLvlLbl val="0"/>
      </c:catAx>
      <c:valAx>
        <c:axId val="53787155"/>
        <c:scaling>
          <c:orientation val="minMax"/>
        </c:scaling>
        <c:delete val="0"/>
        <c:axPos val="l"/>
        <c:numFmt formatCode="General" sourceLinked="1"/>
        <c:tickLblPos val="none"/>
        <c:spPr>
          <a:ln w="0">
            <a:noFill/>
          </a:ln>
        </c:spPr>
        <c:txPr>
          <a:bodyPr/>
          <a:lstStyle/>
          <a:p>
            <a:pPr>
              <a:defRPr b="0" sz="1800" spc="-1"/>
            </a:pPr>
          </a:p>
        </c:txPr>
        <c:crossAx val="83327019"/>
        <c:crossBetween val="midCat"/>
      </c:valAx>
      <c:spPr>
        <a:noFill/>
        <a:ln w="25560">
          <a:noFill/>
        </a:ln>
      </c:spPr>
    </c:plotArea>
    <c:plotVisOnly val="1"/>
    <c:dispBlanksAs val="gap"/>
  </c:chart>
  <c:spPr>
    <a:noFill/>
    <a:ln w="0">
      <a:noFill/>
    </a:ln>
  </c:spPr>
  <c:userShapes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autoTitleDeleted val="1"/>
    <c:plotArea>
      <c:barChart>
        <c:barDir val="col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Проверки ПГН</c:v>
                </c:pt>
              </c:strCache>
            </c:strRef>
          </c:tx>
          <c:spPr>
            <a:solidFill>
              <a:srgbClr val="004586"/>
            </a:solidFill>
            <a:ln w="0">
              <a:noFill/>
            </a:ln>
          </c:spPr>
          <c:invertIfNegative val="0"/>
          <c:dLbls>
            <c:numFmt formatCode="General" sourceLinked="0"/>
            <c:txPr>
              <a:bodyPr wrap="none"/>
              <a:lstStyle/>
              <a:p>
                <a:pPr>
                  <a:defRPr b="0" sz="1000" spc="-1" strike="noStrike">
                    <a:solidFill>
                      <a:srgbClr val="000000"/>
                    </a:solidFill>
                    <a:latin typeface="Open Sans"/>
                    <a:ea typeface="Arial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eparator> </c:separator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categories</c:f>
              <c:strCache>
                <c:ptCount val="2"/>
                <c:pt idx="0">
                  <c:v>УК ЯМ</c:v>
                </c:pt>
                <c:pt idx="1">
                  <c:v>ФЗ ЯМ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2"/>
                <c:pt idx="0">
                  <c:v>2</c:v>
                </c:pt>
                <c:pt idx="1">
                  <c:v>16</c:v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Плановые проверки</c:v>
                </c:pt>
              </c:strCache>
            </c:strRef>
          </c:tx>
          <c:spPr>
            <a:solidFill>
              <a:srgbClr val="ff420e"/>
            </a:solidFill>
            <a:ln w="0">
              <a:noFill/>
            </a:ln>
          </c:spPr>
          <c:invertIfNegative val="0"/>
          <c:dLbls>
            <c:numFmt formatCode="General" sourceLinked="0"/>
            <c:txPr>
              <a:bodyPr wrap="none"/>
              <a:lstStyle/>
              <a:p>
                <a:pPr>
                  <a:defRPr b="0" sz="1000" spc="-1" strike="noStrike">
                    <a:solidFill>
                      <a:srgbClr val="000000"/>
                    </a:solidFill>
                    <a:latin typeface="Open Sans"/>
                    <a:ea typeface="Arial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eparator> </c:separator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categories</c:f>
              <c:strCache>
                <c:ptCount val="2"/>
                <c:pt idx="0">
                  <c:v>УК ЯМ</c:v>
                </c:pt>
                <c:pt idx="1">
                  <c:v>ФЗ ЯМ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ser>
          <c:idx val="2"/>
          <c:order val="2"/>
          <c:tx>
            <c:strRef>
              <c:f>label 2</c:f>
              <c:strCache>
                <c:ptCount val="1"/>
                <c:pt idx="0">
                  <c:v>Внеплановые проверки</c:v>
                </c:pt>
              </c:strCache>
            </c:strRef>
          </c:tx>
          <c:spPr>
            <a:solidFill>
              <a:srgbClr val="ffd320"/>
            </a:solidFill>
            <a:ln w="0">
              <a:noFill/>
            </a:ln>
          </c:spPr>
          <c:invertIfNegative val="0"/>
          <c:dLbls>
            <c:numFmt formatCode="General" sourceLinked="0"/>
            <c:txPr>
              <a:bodyPr wrap="none"/>
              <a:lstStyle/>
              <a:p>
                <a:pPr>
                  <a:defRPr b="0" sz="1000" spc="-1" strike="noStrike">
                    <a:solidFill>
                      <a:srgbClr val="000000"/>
                    </a:solidFill>
                    <a:latin typeface="Open Sans"/>
                    <a:ea typeface="Arial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eparator> </c:separator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categories</c:f>
              <c:strCache>
                <c:ptCount val="2"/>
                <c:pt idx="0">
                  <c:v>УК ЯМ</c:v>
                </c:pt>
                <c:pt idx="1">
                  <c:v>ФЗ ЯМ</c:v>
                </c:pt>
              </c:strCache>
            </c:strRef>
          </c:cat>
          <c:val>
            <c:numRef>
              <c:f>2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gapWidth val="100"/>
        <c:overlap val="0"/>
        <c:axId val="91414134"/>
        <c:axId val="80688721"/>
      </c:barChart>
      <c:catAx>
        <c:axId val="91414134"/>
        <c:scaling>
          <c:orientation val="minMax"/>
        </c:scaling>
        <c:delete val="0"/>
        <c:axPos val="b"/>
        <c:numFmt formatCode="[$-419]dd/mm/yyyy" sourceLinked="0"/>
        <c:majorTickMark val="out"/>
        <c:minorTickMark val="none"/>
        <c:tickLblPos val="nextTo"/>
        <c:spPr>
          <a:ln w="0">
            <a:solidFill>
              <a:srgbClr val="b3b3b3"/>
            </a:solidFill>
          </a:ln>
        </c:spPr>
        <c:txPr>
          <a:bodyPr/>
          <a:lstStyle/>
          <a:p>
            <a:pPr>
              <a:defRPr b="0" sz="1000" spc="-1" strike="noStrike">
                <a:solidFill>
                  <a:srgbClr val="000000"/>
                </a:solidFill>
                <a:latin typeface="Open Sans"/>
                <a:ea typeface="Arial"/>
              </a:defRPr>
            </a:pPr>
          </a:p>
        </c:txPr>
        <c:crossAx val="80688721"/>
        <c:crosses val="autoZero"/>
        <c:auto val="1"/>
        <c:lblAlgn val="ctr"/>
        <c:lblOffset val="100"/>
        <c:noMultiLvlLbl val="0"/>
      </c:catAx>
      <c:valAx>
        <c:axId val="80688721"/>
        <c:scaling>
          <c:orientation val="minMax"/>
        </c:scaling>
        <c:delete val="0"/>
        <c:axPos val="l"/>
        <c:majorGridlines>
          <c:spPr>
            <a:ln w="0">
              <a:solidFill>
                <a:srgbClr val="b3b3b3"/>
              </a:solidFill>
            </a:ln>
          </c:spPr>
        </c:majorGridlines>
        <c:numFmt formatCode="General" sourceLinked="0"/>
        <c:majorTickMark val="out"/>
        <c:minorTickMark val="none"/>
        <c:tickLblPos val="nextTo"/>
        <c:spPr>
          <a:ln w="0">
            <a:solidFill>
              <a:srgbClr val="b3b3b3"/>
            </a:solidFill>
          </a:ln>
        </c:spPr>
        <c:txPr>
          <a:bodyPr/>
          <a:lstStyle/>
          <a:p>
            <a:pPr>
              <a:defRPr b="0" sz="1000" spc="-1" strike="noStrike">
                <a:solidFill>
                  <a:srgbClr val="000000"/>
                </a:solidFill>
                <a:latin typeface="Open Sans"/>
                <a:ea typeface="Arial"/>
              </a:defRPr>
            </a:pPr>
          </a:p>
        </c:txPr>
        <c:crossAx val="91414134"/>
        <c:crosses val="autoZero"/>
        <c:crossBetween val="between"/>
      </c:valAx>
      <c:spPr>
        <a:noFill/>
        <a:ln w="0">
          <a:solidFill>
            <a:srgbClr val="b3b3b3"/>
          </a:solidFill>
        </a:ln>
      </c:spPr>
    </c:plotArea>
    <c:legend>
      <c:legendPos val="r"/>
      <c:overlay val="0"/>
      <c:spPr>
        <a:noFill/>
        <a:ln w="0">
          <a:noFill/>
        </a:ln>
      </c:spPr>
      <c:txPr>
        <a:bodyPr/>
        <a:lstStyle/>
        <a:p>
          <a:pPr>
            <a:defRPr b="0" sz="1000" spc="-1" strike="noStrike">
              <a:solidFill>
                <a:srgbClr val="000000"/>
              </a:solidFill>
              <a:latin typeface="Open Sans"/>
              <a:ea typeface="Arial"/>
            </a:defRPr>
          </a:pPr>
        </a:p>
      </c:txPr>
    </c:legend>
    <c:plotVisOnly val="1"/>
    <c:dispBlanksAs val="gap"/>
  </c:chart>
  <c:spPr>
    <a:noFill/>
    <a:ln w="0">
      <a:noFill/>
    </a:ln>
  </c:spPr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autoTitleDeleted val="1"/>
    <c:plotArea>
      <c:layout>
        <c:manualLayout>
          <c:layoutTarget val="inner"/>
          <c:xMode val="edge"/>
          <c:yMode val="edge"/>
          <c:x val="0.0470839598005856"/>
          <c:y val="0.141495652173913"/>
          <c:w val="0.570151143467595"/>
          <c:h val="0.829565217391304"/>
        </c:manualLayout>
      </c:layout>
      <c:barChart>
        <c:barDir val="col"/>
        <c:grouping val="clustered"/>
        <c:varyColors val="0"/>
        <c:axId val="21026736"/>
        <c:axId val="96541007"/>
      </c:barChart>
      <c:catAx>
        <c:axId val="21026736"/>
        <c:scaling>
          <c:orientation val="minMax"/>
        </c:scaling>
        <c:delete val="0"/>
        <c:axPos val="b"/>
        <c:numFmt formatCode="General" sourceLinked="1"/>
        <c:tickLblPos val="none"/>
        <c:spPr>
          <a:ln w="0">
            <a:noFill/>
          </a:ln>
        </c:spPr>
        <c:txPr>
          <a:bodyPr/>
          <a:lstStyle/>
          <a:p>
            <a:pPr>
              <a:defRPr b="0" sz="1800" spc="-1"/>
            </a:pPr>
          </a:p>
        </c:txPr>
        <c:crossAx val="96541007"/>
        <c:auto val="1"/>
        <c:lblAlgn val="ctr"/>
        <c:lblOffset val="100"/>
        <c:noMultiLvlLbl val="0"/>
      </c:catAx>
      <c:valAx>
        <c:axId val="96541007"/>
        <c:scaling>
          <c:orientation val="minMax"/>
        </c:scaling>
        <c:delete val="0"/>
        <c:axPos val="l"/>
        <c:numFmt formatCode="General" sourceLinked="1"/>
        <c:tickLblPos val="none"/>
        <c:spPr>
          <a:ln w="0">
            <a:noFill/>
          </a:ln>
        </c:spPr>
        <c:txPr>
          <a:bodyPr/>
          <a:lstStyle/>
          <a:p>
            <a:pPr>
              <a:defRPr b="0" sz="1800" spc="-1"/>
            </a:pPr>
          </a:p>
        </c:txPr>
        <c:crossAx val="21026736"/>
        <c:crossBetween val="midCat"/>
      </c:valAx>
      <c:spPr>
        <a:noFill/>
        <a:ln w="25560">
          <a:noFill/>
        </a:ln>
      </c:spPr>
    </c:plotArea>
    <c:plotVisOnly val="1"/>
    <c:dispBlanksAs val="gap"/>
  </c:chart>
  <c:spPr>
    <a:noFill/>
    <a:ln w="0">
      <a:noFill/>
    </a:ln>
  </c:spPr>
  <c:userShapes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autoTitleDeleted val="1"/>
    <c:plotArea>
      <c:barChart>
        <c:barDir val="col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Проверки ПГН</c:v>
                </c:pt>
              </c:strCache>
            </c:strRef>
          </c:tx>
          <c:spPr>
            <a:solidFill>
              <a:srgbClr val="004586"/>
            </a:solidFill>
            <a:ln w="0">
              <a:noFill/>
            </a:ln>
          </c:spPr>
          <c:invertIfNegative val="0"/>
          <c:dLbls>
            <c:numFmt formatCode="General" sourceLinked="0"/>
            <c:txPr>
              <a:bodyPr wrap="none"/>
              <a:lstStyle/>
              <a:p>
                <a:pPr>
                  <a:defRPr b="0" sz="1000" spc="-1" strike="noStrike">
                    <a:solidFill>
                      <a:srgbClr val="000000"/>
                    </a:solidFill>
                    <a:latin typeface="Open Sans"/>
                    <a:ea typeface="Arial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eparator> </c:separator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categories</c:f>
              <c:strCache>
                <c:ptCount val="1"/>
                <c:pt idx="0">
                  <c:v>ЯРБ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Плановые проверки</c:v>
                </c:pt>
              </c:strCache>
            </c:strRef>
          </c:tx>
          <c:spPr>
            <a:solidFill>
              <a:srgbClr val="ff420e"/>
            </a:solidFill>
            <a:ln w="0">
              <a:noFill/>
            </a:ln>
          </c:spPr>
          <c:invertIfNegative val="0"/>
          <c:dLbls>
            <c:numFmt formatCode="General" sourceLinked="0"/>
            <c:txPr>
              <a:bodyPr wrap="none"/>
              <a:lstStyle/>
              <a:p>
                <a:pPr>
                  <a:defRPr b="0" sz="1000" spc="-1" strike="noStrike">
                    <a:solidFill>
                      <a:srgbClr val="000000"/>
                    </a:solidFill>
                    <a:latin typeface="Open Sans"/>
                    <a:ea typeface="Arial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eparator> </c:separator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categories</c:f>
              <c:strCache>
                <c:ptCount val="1"/>
                <c:pt idx="0">
                  <c:v>ЯРБ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</c:ser>
        <c:ser>
          <c:idx val="2"/>
          <c:order val="2"/>
          <c:tx>
            <c:strRef>
              <c:f>label 2</c:f>
              <c:strCache>
                <c:ptCount val="1"/>
                <c:pt idx="0">
                  <c:v>Внеплановые проверки</c:v>
                </c:pt>
              </c:strCache>
            </c:strRef>
          </c:tx>
          <c:spPr>
            <a:solidFill>
              <a:srgbClr val="ffd320"/>
            </a:solidFill>
            <a:ln w="0">
              <a:noFill/>
            </a:ln>
          </c:spPr>
          <c:invertIfNegative val="0"/>
          <c:dLbls>
            <c:numFmt formatCode="General" sourceLinked="0"/>
            <c:txPr>
              <a:bodyPr wrap="none"/>
              <a:lstStyle/>
              <a:p>
                <a:pPr>
                  <a:defRPr b="0" sz="1000" spc="-1" strike="noStrike">
                    <a:solidFill>
                      <a:srgbClr val="000000"/>
                    </a:solidFill>
                    <a:latin typeface="Open Sans"/>
                    <a:ea typeface="Arial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eparator> </c:separator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categories</c:f>
              <c:strCache>
                <c:ptCount val="1"/>
                <c:pt idx="0">
                  <c:v>ЯРБ</c:v>
                </c:pt>
              </c:strCache>
            </c:strRef>
          </c:cat>
          <c:val>
            <c:numRef>
              <c:f>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</c:ser>
        <c:gapWidth val="100"/>
        <c:overlap val="0"/>
        <c:axId val="67275497"/>
        <c:axId val="30879764"/>
      </c:barChart>
      <c:catAx>
        <c:axId val="67275497"/>
        <c:scaling>
          <c:orientation val="minMax"/>
        </c:scaling>
        <c:delete val="0"/>
        <c:axPos val="b"/>
        <c:numFmt formatCode="[$-419]dd/mm/yyyy" sourceLinked="0"/>
        <c:majorTickMark val="out"/>
        <c:minorTickMark val="none"/>
        <c:tickLblPos val="nextTo"/>
        <c:spPr>
          <a:ln w="0">
            <a:solidFill>
              <a:srgbClr val="b3b3b3"/>
            </a:solidFill>
          </a:ln>
        </c:spPr>
        <c:txPr>
          <a:bodyPr/>
          <a:lstStyle/>
          <a:p>
            <a:pPr>
              <a:defRPr b="0" sz="1000" spc="-1" strike="noStrike">
                <a:solidFill>
                  <a:srgbClr val="000000"/>
                </a:solidFill>
                <a:latin typeface="Open Sans"/>
                <a:ea typeface="Arial"/>
              </a:defRPr>
            </a:pPr>
          </a:p>
        </c:txPr>
        <c:crossAx val="30879764"/>
        <c:crosses val="autoZero"/>
        <c:auto val="1"/>
        <c:lblAlgn val="ctr"/>
        <c:lblOffset val="100"/>
        <c:noMultiLvlLbl val="0"/>
      </c:catAx>
      <c:valAx>
        <c:axId val="30879764"/>
        <c:scaling>
          <c:orientation val="minMax"/>
        </c:scaling>
        <c:delete val="0"/>
        <c:axPos val="l"/>
        <c:majorGridlines>
          <c:spPr>
            <a:ln w="0">
              <a:solidFill>
                <a:srgbClr val="b3b3b3"/>
              </a:solidFill>
            </a:ln>
          </c:spPr>
        </c:majorGridlines>
        <c:numFmt formatCode="General" sourceLinked="0"/>
        <c:majorTickMark val="out"/>
        <c:minorTickMark val="none"/>
        <c:tickLblPos val="nextTo"/>
        <c:spPr>
          <a:ln w="0">
            <a:solidFill>
              <a:srgbClr val="b3b3b3"/>
            </a:solidFill>
          </a:ln>
        </c:spPr>
        <c:txPr>
          <a:bodyPr/>
          <a:lstStyle/>
          <a:p>
            <a:pPr>
              <a:defRPr b="0" sz="1000" spc="-1" strike="noStrike">
                <a:solidFill>
                  <a:srgbClr val="000000"/>
                </a:solidFill>
                <a:latin typeface="Open Sans"/>
                <a:ea typeface="Arial"/>
              </a:defRPr>
            </a:pPr>
          </a:p>
        </c:txPr>
        <c:crossAx val="67275497"/>
        <c:crosses val="autoZero"/>
        <c:crossBetween val="between"/>
      </c:valAx>
      <c:spPr>
        <a:noFill/>
        <a:ln w="0">
          <a:solidFill>
            <a:srgbClr val="b3b3b3"/>
          </a:solidFill>
        </a:ln>
      </c:spPr>
    </c:plotArea>
    <c:legend>
      <c:legendPos val="r"/>
      <c:overlay val="0"/>
      <c:spPr>
        <a:noFill/>
        <a:ln w="0">
          <a:noFill/>
        </a:ln>
      </c:spPr>
      <c:txPr>
        <a:bodyPr/>
        <a:lstStyle/>
        <a:p>
          <a:pPr>
            <a:defRPr b="0" sz="1000" spc="-1" strike="noStrike">
              <a:solidFill>
                <a:srgbClr val="000000"/>
              </a:solidFill>
              <a:latin typeface="Open Sans"/>
              <a:ea typeface="Arial"/>
            </a:defRPr>
          </a:pPr>
        </a:p>
      </c:txPr>
    </c:legend>
    <c:plotVisOnly val="1"/>
    <c:dispBlanksAs val="gap"/>
  </c:chart>
  <c:spPr>
    <a:noFill/>
    <a:ln w="0">
      <a:noFill/>
    </a:ln>
  </c:spPr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autoTitleDeleted val="1"/>
    <c:plotArea>
      <c:layout>
        <c:manualLayout>
          <c:layoutTarget val="inner"/>
          <c:xMode val="edge"/>
          <c:yMode val="edge"/>
          <c:x val="0.0470839598005856"/>
          <c:y val="0.141495652173913"/>
          <c:w val="0.570151143467595"/>
          <c:h val="0.829565217391304"/>
        </c:manualLayout>
      </c:layout>
      <c:barChart>
        <c:barDir val="col"/>
        <c:grouping val="clustered"/>
        <c:varyColors val="0"/>
        <c:axId val="3407076"/>
        <c:axId val="9996097"/>
      </c:barChart>
      <c:catAx>
        <c:axId val="3407076"/>
        <c:scaling>
          <c:orientation val="minMax"/>
        </c:scaling>
        <c:delete val="0"/>
        <c:axPos val="b"/>
        <c:numFmt formatCode="General" sourceLinked="1"/>
        <c:tickLblPos val="none"/>
        <c:spPr>
          <a:ln w="0">
            <a:noFill/>
          </a:ln>
        </c:spPr>
        <c:txPr>
          <a:bodyPr/>
          <a:lstStyle/>
          <a:p>
            <a:pPr>
              <a:defRPr b="0" sz="1800" spc="-1"/>
            </a:pPr>
          </a:p>
        </c:txPr>
        <c:crossAx val="9996097"/>
        <c:auto val="1"/>
        <c:lblAlgn val="ctr"/>
        <c:lblOffset val="100"/>
        <c:noMultiLvlLbl val="0"/>
      </c:catAx>
      <c:valAx>
        <c:axId val="9996097"/>
        <c:scaling>
          <c:orientation val="minMax"/>
        </c:scaling>
        <c:delete val="0"/>
        <c:axPos val="l"/>
        <c:numFmt formatCode="General" sourceLinked="1"/>
        <c:tickLblPos val="none"/>
        <c:spPr>
          <a:ln w="0">
            <a:noFill/>
          </a:ln>
        </c:spPr>
        <c:txPr>
          <a:bodyPr/>
          <a:lstStyle/>
          <a:p>
            <a:pPr>
              <a:defRPr b="0" sz="1800" spc="-1"/>
            </a:pPr>
          </a:p>
        </c:txPr>
        <c:crossAx val="3407076"/>
        <c:crossBetween val="midCat"/>
      </c:valAx>
      <c:spPr>
        <a:noFill/>
        <a:ln w="25560">
          <a:noFill/>
        </a:ln>
      </c:spPr>
    </c:plotArea>
    <c:plotVisOnly val="1"/>
    <c:dispBlanksAs val="gap"/>
  </c:chart>
  <c:spPr>
    <a:noFill/>
    <a:ln w="0">
      <a:noFill/>
    </a:ln>
  </c:spPr>
  <c:userShapes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autoTitleDeleted val="1"/>
    <c:plotArea>
      <c:layout>
        <c:manualLayout>
          <c:layoutTarget val="inner"/>
          <c:xMode val="edge"/>
          <c:yMode val="edge"/>
          <c:x val="0.0470727848101266"/>
          <c:y val="0.141436617759544"/>
          <c:w val="0.570253164556962"/>
          <c:h val="0.830053542869063"/>
        </c:manualLayout>
      </c:layout>
      <c:barChart>
        <c:barDir val="col"/>
        <c:grouping val="clustered"/>
        <c:varyColors val="0"/>
        <c:axId val="29542671"/>
        <c:axId val="62673504"/>
      </c:barChart>
      <c:catAx>
        <c:axId val="29542671"/>
        <c:scaling>
          <c:orientation val="minMax"/>
        </c:scaling>
        <c:delete val="0"/>
        <c:axPos val="b"/>
        <c:numFmt formatCode="General" sourceLinked="1"/>
        <c:tickLblPos val="none"/>
        <c:spPr>
          <a:ln w="0">
            <a:noFill/>
          </a:ln>
        </c:spPr>
        <c:txPr>
          <a:bodyPr/>
          <a:lstStyle/>
          <a:p>
            <a:pPr>
              <a:defRPr b="0" sz="1800" spc="-1"/>
            </a:pPr>
          </a:p>
        </c:txPr>
        <c:crossAx val="62673504"/>
        <c:auto val="1"/>
        <c:lblAlgn val="ctr"/>
        <c:lblOffset val="100"/>
        <c:noMultiLvlLbl val="0"/>
      </c:catAx>
      <c:valAx>
        <c:axId val="62673504"/>
        <c:scaling>
          <c:orientation val="minMax"/>
        </c:scaling>
        <c:delete val="0"/>
        <c:axPos val="l"/>
        <c:numFmt formatCode="General" sourceLinked="1"/>
        <c:tickLblPos val="none"/>
        <c:spPr>
          <a:ln w="0">
            <a:noFill/>
          </a:ln>
        </c:spPr>
        <c:txPr>
          <a:bodyPr/>
          <a:lstStyle/>
          <a:p>
            <a:pPr>
              <a:defRPr b="0" sz="1800" spc="-1"/>
            </a:pPr>
          </a:p>
        </c:txPr>
        <c:crossAx val="29542671"/>
        <c:crossBetween val="midCat"/>
      </c:valAx>
      <c:spPr>
        <a:noFill/>
        <a:ln w="25560">
          <a:noFill/>
        </a:ln>
      </c:spPr>
    </c:plotArea>
    <c:plotVisOnly val="1"/>
    <c:dispBlanksAs val="gap"/>
  </c:chart>
  <c:spPr>
    <a:noFill/>
    <a:ln w="0">
      <a:noFill/>
    </a:ln>
  </c:spPr>
  <c:userShapes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autoTitleDeleted val="1"/>
    <c:plotArea>
      <c:layout>
        <c:manualLayout>
          <c:layoutTarget val="inner"/>
          <c:xMode val="edge"/>
          <c:yMode val="edge"/>
          <c:x val="0.0470727848101266"/>
          <c:y val="0.141436617759544"/>
          <c:w val="0.570253164556962"/>
          <c:h val="0.830053542869063"/>
        </c:manualLayout>
      </c:layout>
      <c:barChart>
        <c:barDir val="col"/>
        <c:grouping val="clustered"/>
        <c:varyColors val="0"/>
        <c:axId val="97789273"/>
        <c:axId val="96655318"/>
      </c:barChart>
      <c:catAx>
        <c:axId val="97789273"/>
        <c:scaling>
          <c:orientation val="minMax"/>
        </c:scaling>
        <c:delete val="0"/>
        <c:axPos val="b"/>
        <c:numFmt formatCode="General" sourceLinked="1"/>
        <c:tickLblPos val="none"/>
        <c:spPr>
          <a:ln w="0">
            <a:noFill/>
          </a:ln>
        </c:spPr>
        <c:txPr>
          <a:bodyPr/>
          <a:lstStyle/>
          <a:p>
            <a:pPr>
              <a:defRPr b="0" sz="1800" spc="-1"/>
            </a:pPr>
          </a:p>
        </c:txPr>
        <c:crossAx val="96655318"/>
        <c:auto val="1"/>
        <c:lblAlgn val="ctr"/>
        <c:lblOffset val="100"/>
        <c:noMultiLvlLbl val="0"/>
      </c:catAx>
      <c:valAx>
        <c:axId val="96655318"/>
        <c:scaling>
          <c:orientation val="minMax"/>
        </c:scaling>
        <c:delete val="0"/>
        <c:axPos val="l"/>
        <c:numFmt formatCode="General" sourceLinked="1"/>
        <c:tickLblPos val="none"/>
        <c:spPr>
          <a:ln w="0">
            <a:noFill/>
          </a:ln>
        </c:spPr>
        <c:txPr>
          <a:bodyPr/>
          <a:lstStyle/>
          <a:p>
            <a:pPr>
              <a:defRPr b="0" sz="1800" spc="-1"/>
            </a:pPr>
          </a:p>
        </c:txPr>
        <c:crossAx val="97789273"/>
        <c:crossBetween val="midCat"/>
      </c:valAx>
      <c:spPr>
        <a:noFill/>
        <a:ln w="25560">
          <a:noFill/>
        </a:ln>
      </c:spPr>
    </c:plotArea>
    <c:plotVisOnly val="1"/>
    <c:dispBlanksAs val="gap"/>
  </c:chart>
  <c:spPr>
    <a:noFill/>
    <a:ln w="0">
      <a:noFill/>
    </a:ln>
  </c:spPr>
  <c:userShapes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autoTitleDeleted val="1"/>
    <c:plotArea>
      <c:layout>
        <c:manualLayout>
          <c:layoutTarget val="inner"/>
          <c:xMode val="edge"/>
          <c:yMode val="edge"/>
          <c:x val="0.0470839598005856"/>
          <c:y val="0.141495652173913"/>
          <c:w val="0.570151143467595"/>
          <c:h val="0.829565217391304"/>
        </c:manualLayout>
      </c:layout>
      <c:barChart>
        <c:barDir val="col"/>
        <c:grouping val="clustered"/>
        <c:varyColors val="0"/>
        <c:axId val="61646416"/>
        <c:axId val="61121675"/>
      </c:barChart>
      <c:catAx>
        <c:axId val="61646416"/>
        <c:scaling>
          <c:orientation val="minMax"/>
        </c:scaling>
        <c:delete val="0"/>
        <c:axPos val="b"/>
        <c:numFmt formatCode="General" sourceLinked="1"/>
        <c:tickLblPos val="none"/>
        <c:spPr>
          <a:ln w="0">
            <a:noFill/>
          </a:ln>
        </c:spPr>
        <c:txPr>
          <a:bodyPr/>
          <a:lstStyle/>
          <a:p>
            <a:pPr>
              <a:defRPr b="0" sz="1800" spc="-1"/>
            </a:pPr>
          </a:p>
        </c:txPr>
        <c:crossAx val="61121675"/>
        <c:auto val="1"/>
        <c:lblAlgn val="ctr"/>
        <c:lblOffset val="100"/>
        <c:noMultiLvlLbl val="0"/>
      </c:catAx>
      <c:valAx>
        <c:axId val="61121675"/>
        <c:scaling>
          <c:orientation val="minMax"/>
        </c:scaling>
        <c:delete val="0"/>
        <c:axPos val="l"/>
        <c:numFmt formatCode="General" sourceLinked="1"/>
        <c:tickLblPos val="none"/>
        <c:spPr>
          <a:ln w="0">
            <a:noFill/>
          </a:ln>
        </c:spPr>
        <c:txPr>
          <a:bodyPr/>
          <a:lstStyle/>
          <a:p>
            <a:pPr>
              <a:defRPr b="0" sz="1800" spc="-1"/>
            </a:pPr>
          </a:p>
        </c:txPr>
        <c:crossAx val="61646416"/>
        <c:crossBetween val="midCat"/>
      </c:valAx>
      <c:spPr>
        <a:noFill/>
        <a:ln w="25560">
          <a:noFill/>
        </a:ln>
      </c:spPr>
    </c:plotArea>
    <c:plotVisOnly val="1"/>
    <c:dispBlanksAs val="gap"/>
  </c:chart>
  <c:spPr>
    <a:noFill/>
    <a:ln w="0">
      <a:noFill/>
    </a:ln>
  </c:spPr>
  <c:userShapes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autoTitleDeleted val="1"/>
    <c:plotArea>
      <c:layout>
        <c:manualLayout>
          <c:layoutTarget val="inner"/>
          <c:xMode val="edge"/>
          <c:yMode val="edge"/>
          <c:x val="0.0470839598005856"/>
          <c:y val="0.141495652173913"/>
          <c:w val="0.570151143467595"/>
          <c:h val="0.829565217391304"/>
        </c:manualLayout>
      </c:layout>
      <c:barChart>
        <c:barDir val="col"/>
        <c:grouping val="clustered"/>
        <c:varyColors val="0"/>
        <c:axId val="75142834"/>
        <c:axId val="58240717"/>
      </c:barChart>
      <c:catAx>
        <c:axId val="75142834"/>
        <c:scaling>
          <c:orientation val="minMax"/>
        </c:scaling>
        <c:delete val="0"/>
        <c:axPos val="b"/>
        <c:numFmt formatCode="General" sourceLinked="1"/>
        <c:tickLblPos val="none"/>
        <c:spPr>
          <a:ln w="0">
            <a:noFill/>
          </a:ln>
        </c:spPr>
        <c:txPr>
          <a:bodyPr/>
          <a:lstStyle/>
          <a:p>
            <a:pPr>
              <a:defRPr b="0" sz="1800" spc="-1"/>
            </a:pPr>
          </a:p>
        </c:txPr>
        <c:crossAx val="58240717"/>
        <c:auto val="1"/>
        <c:lblAlgn val="ctr"/>
        <c:lblOffset val="100"/>
        <c:noMultiLvlLbl val="0"/>
      </c:catAx>
      <c:valAx>
        <c:axId val="58240717"/>
        <c:scaling>
          <c:orientation val="minMax"/>
        </c:scaling>
        <c:delete val="0"/>
        <c:axPos val="l"/>
        <c:numFmt formatCode="General" sourceLinked="1"/>
        <c:tickLblPos val="none"/>
        <c:spPr>
          <a:ln w="0">
            <a:noFill/>
          </a:ln>
        </c:spPr>
        <c:txPr>
          <a:bodyPr/>
          <a:lstStyle/>
          <a:p>
            <a:pPr>
              <a:defRPr b="0" sz="1800" spc="-1"/>
            </a:pPr>
          </a:p>
        </c:txPr>
        <c:crossAx val="75142834"/>
        <c:crossBetween val="midCat"/>
      </c:valAx>
      <c:spPr>
        <a:noFill/>
        <a:ln w="25560">
          <a:noFill/>
        </a:ln>
      </c:spPr>
    </c:plotArea>
    <c:plotVisOnly val="1"/>
    <c:dispBlanksAs val="gap"/>
  </c:chart>
  <c:spPr>
    <a:noFill/>
    <a:ln w="0">
      <a:noFill/>
    </a:ln>
  </c:spPr>
  <c:userShapes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autoTitleDeleted val="1"/>
    <c:plotArea>
      <c:barChart>
        <c:barDir val="col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Проверки ПГН</c:v>
                </c:pt>
              </c:strCache>
            </c:strRef>
          </c:tx>
          <c:spPr>
            <a:solidFill>
              <a:srgbClr val="004586"/>
            </a:solidFill>
            <a:ln w="0">
              <a:noFill/>
            </a:ln>
          </c:spPr>
          <c:invertIfNegative val="0"/>
          <c:dLbls>
            <c:numFmt formatCode="General" sourceLinked="0"/>
            <c:txPr>
              <a:bodyPr wrap="none"/>
              <a:lstStyle/>
              <a:p>
                <a:pPr>
                  <a:defRPr b="0" sz="1000" spc="-1" strike="noStrike">
                    <a:solidFill>
                      <a:srgbClr val="000000"/>
                    </a:solidFill>
                    <a:latin typeface="Open Sans"/>
                    <a:ea typeface="Arial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eparator> </c:separator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categories</c:f>
              <c:strCache>
                <c:ptCount val="2"/>
                <c:pt idx="0">
                  <c:v>УК ЯМ</c:v>
                </c:pt>
                <c:pt idx="1">
                  <c:v>ФЗ ЯМ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2"/>
                <c:pt idx="0">
                  <c:v>2</c:v>
                </c:pt>
                <c:pt idx="1">
                  <c:v>7</c:v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Плановые проверки</c:v>
                </c:pt>
              </c:strCache>
            </c:strRef>
          </c:tx>
          <c:spPr>
            <a:solidFill>
              <a:srgbClr val="ff420e"/>
            </a:solidFill>
            <a:ln w="0">
              <a:noFill/>
            </a:ln>
          </c:spPr>
          <c:invertIfNegative val="0"/>
          <c:dLbls>
            <c:numFmt formatCode="General" sourceLinked="0"/>
            <c:txPr>
              <a:bodyPr wrap="none"/>
              <a:lstStyle/>
              <a:p>
                <a:pPr>
                  <a:defRPr b="0" sz="1000" spc="-1" strike="noStrike">
                    <a:solidFill>
                      <a:srgbClr val="000000"/>
                    </a:solidFill>
                    <a:latin typeface="Open Sans"/>
                    <a:ea typeface="Arial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eparator> </c:separator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categories</c:f>
              <c:strCache>
                <c:ptCount val="2"/>
                <c:pt idx="0">
                  <c:v>УК ЯМ</c:v>
                </c:pt>
                <c:pt idx="1">
                  <c:v>ФЗ ЯМ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ser>
          <c:idx val="2"/>
          <c:order val="2"/>
          <c:tx>
            <c:strRef>
              <c:f>label 2</c:f>
              <c:strCache>
                <c:ptCount val="1"/>
                <c:pt idx="0">
                  <c:v>Внеплановые проверки</c:v>
                </c:pt>
              </c:strCache>
            </c:strRef>
          </c:tx>
          <c:spPr>
            <a:solidFill>
              <a:srgbClr val="ffd320"/>
            </a:solidFill>
            <a:ln w="0">
              <a:noFill/>
            </a:ln>
          </c:spPr>
          <c:invertIfNegative val="0"/>
          <c:dLbls>
            <c:numFmt formatCode="General" sourceLinked="0"/>
            <c:txPr>
              <a:bodyPr wrap="none"/>
              <a:lstStyle/>
              <a:p>
                <a:pPr>
                  <a:defRPr b="0" sz="1000" spc="-1" strike="noStrike">
                    <a:solidFill>
                      <a:srgbClr val="000000"/>
                    </a:solidFill>
                    <a:latin typeface="Open Sans"/>
                    <a:ea typeface="Arial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eparator> </c:separator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categories</c:f>
              <c:strCache>
                <c:ptCount val="2"/>
                <c:pt idx="0">
                  <c:v>УК ЯМ</c:v>
                </c:pt>
                <c:pt idx="1">
                  <c:v>ФЗ ЯМ</c:v>
                </c:pt>
              </c:strCache>
            </c:strRef>
          </c:cat>
          <c:val>
            <c:numRef>
              <c:f>2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gapWidth val="100"/>
        <c:overlap val="0"/>
        <c:axId val="99314405"/>
        <c:axId val="58413091"/>
      </c:barChart>
      <c:catAx>
        <c:axId val="99314405"/>
        <c:scaling>
          <c:orientation val="minMax"/>
        </c:scaling>
        <c:delete val="0"/>
        <c:axPos val="b"/>
        <c:numFmt formatCode="[$-419]dd/mm/yyyy" sourceLinked="0"/>
        <c:majorTickMark val="out"/>
        <c:minorTickMark val="none"/>
        <c:tickLblPos val="nextTo"/>
        <c:spPr>
          <a:ln w="0">
            <a:solidFill>
              <a:srgbClr val="b3b3b3"/>
            </a:solidFill>
          </a:ln>
        </c:spPr>
        <c:txPr>
          <a:bodyPr/>
          <a:lstStyle/>
          <a:p>
            <a:pPr>
              <a:defRPr b="0" sz="1000" spc="-1" strike="noStrike">
                <a:solidFill>
                  <a:srgbClr val="000000"/>
                </a:solidFill>
                <a:latin typeface="Open Sans"/>
                <a:ea typeface="Arial"/>
              </a:defRPr>
            </a:pPr>
          </a:p>
        </c:txPr>
        <c:crossAx val="58413091"/>
        <c:crosses val="autoZero"/>
        <c:auto val="1"/>
        <c:lblAlgn val="ctr"/>
        <c:lblOffset val="100"/>
        <c:noMultiLvlLbl val="0"/>
      </c:catAx>
      <c:valAx>
        <c:axId val="58413091"/>
        <c:scaling>
          <c:orientation val="minMax"/>
        </c:scaling>
        <c:delete val="0"/>
        <c:axPos val="l"/>
        <c:majorGridlines>
          <c:spPr>
            <a:ln w="0">
              <a:solidFill>
                <a:srgbClr val="b3b3b3"/>
              </a:solidFill>
            </a:ln>
          </c:spPr>
        </c:majorGridlines>
        <c:numFmt formatCode="General" sourceLinked="0"/>
        <c:majorTickMark val="out"/>
        <c:minorTickMark val="none"/>
        <c:tickLblPos val="nextTo"/>
        <c:spPr>
          <a:ln w="0">
            <a:solidFill>
              <a:srgbClr val="b3b3b3"/>
            </a:solidFill>
          </a:ln>
        </c:spPr>
        <c:txPr>
          <a:bodyPr/>
          <a:lstStyle/>
          <a:p>
            <a:pPr>
              <a:defRPr b="0" sz="1000" spc="-1" strike="noStrike">
                <a:solidFill>
                  <a:srgbClr val="000000"/>
                </a:solidFill>
                <a:latin typeface="Open Sans"/>
                <a:ea typeface="Arial"/>
              </a:defRPr>
            </a:pPr>
          </a:p>
        </c:txPr>
        <c:crossAx val="99314405"/>
        <c:crosses val="autoZero"/>
        <c:crossBetween val="between"/>
      </c:valAx>
      <c:spPr>
        <a:noFill/>
        <a:ln w="0">
          <a:solidFill>
            <a:srgbClr val="b3b3b3"/>
          </a:solidFill>
        </a:ln>
      </c:spPr>
    </c:plotArea>
    <c:legend>
      <c:legendPos val="r"/>
      <c:overlay val="0"/>
      <c:spPr>
        <a:noFill/>
        <a:ln w="0">
          <a:noFill/>
        </a:ln>
      </c:spPr>
      <c:txPr>
        <a:bodyPr/>
        <a:lstStyle/>
        <a:p>
          <a:pPr>
            <a:defRPr b="0" sz="1000" spc="-1" strike="noStrike">
              <a:solidFill>
                <a:srgbClr val="000000"/>
              </a:solidFill>
              <a:latin typeface="Open Sans"/>
              <a:ea typeface="Arial"/>
            </a:defRPr>
          </a:pPr>
        </a:p>
      </c:txPr>
    </c:legend>
    <c:plotVisOnly val="1"/>
    <c:dispBlanksAs val="gap"/>
  </c:chart>
  <c:spPr>
    <a:noFill/>
    <a:ln w="0">
      <a:noFill/>
    </a:ln>
  </c:spPr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autoTitleDeleted val="1"/>
    <c:plotArea>
      <c:layout>
        <c:manualLayout>
          <c:layoutTarget val="inner"/>
          <c:xMode val="edge"/>
          <c:yMode val="edge"/>
          <c:x val="0.0470839598005856"/>
          <c:y val="0.141495652173913"/>
          <c:w val="0.570151143467595"/>
          <c:h val="0.829565217391304"/>
        </c:manualLayout>
      </c:layout>
      <c:barChart>
        <c:barDir val="col"/>
        <c:grouping val="clustered"/>
        <c:varyColors val="0"/>
        <c:axId val="19158644"/>
        <c:axId val="6764076"/>
      </c:barChart>
      <c:catAx>
        <c:axId val="19158644"/>
        <c:scaling>
          <c:orientation val="minMax"/>
        </c:scaling>
        <c:delete val="0"/>
        <c:axPos val="b"/>
        <c:numFmt formatCode="General" sourceLinked="1"/>
        <c:tickLblPos val="none"/>
        <c:spPr>
          <a:ln w="0">
            <a:noFill/>
          </a:ln>
        </c:spPr>
        <c:txPr>
          <a:bodyPr/>
          <a:lstStyle/>
          <a:p>
            <a:pPr>
              <a:defRPr b="0" sz="1800" spc="-1"/>
            </a:pPr>
          </a:p>
        </c:txPr>
        <c:crossAx val="6764076"/>
        <c:auto val="1"/>
        <c:lblAlgn val="ctr"/>
        <c:lblOffset val="100"/>
        <c:noMultiLvlLbl val="0"/>
      </c:catAx>
      <c:valAx>
        <c:axId val="6764076"/>
        <c:scaling>
          <c:orientation val="minMax"/>
        </c:scaling>
        <c:delete val="0"/>
        <c:axPos val="l"/>
        <c:numFmt formatCode="General" sourceLinked="1"/>
        <c:tickLblPos val="none"/>
        <c:spPr>
          <a:ln w="0">
            <a:noFill/>
          </a:ln>
        </c:spPr>
        <c:txPr>
          <a:bodyPr/>
          <a:lstStyle/>
          <a:p>
            <a:pPr>
              <a:defRPr b="0" sz="1800" spc="-1"/>
            </a:pPr>
          </a:p>
        </c:txPr>
        <c:crossAx val="19158644"/>
        <c:crossBetween val="midCat"/>
      </c:valAx>
      <c:spPr>
        <a:noFill/>
        <a:ln w="25560">
          <a:noFill/>
        </a:ln>
      </c:spPr>
    </c:plotArea>
    <c:plotVisOnly val="1"/>
    <c:dispBlanksAs val="gap"/>
  </c:chart>
  <c:spPr>
    <a:noFill/>
    <a:ln w="0">
      <a:noFill/>
    </a:ln>
  </c:spPr>
  <c:userShapes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autoTitleDeleted val="1"/>
    <c:plotArea>
      <c:barChart>
        <c:barDir val="col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Проверки ПГН</c:v>
                </c:pt>
              </c:strCache>
            </c:strRef>
          </c:tx>
          <c:spPr>
            <a:solidFill>
              <a:srgbClr val="004586"/>
            </a:solidFill>
            <a:ln w="0">
              <a:noFill/>
            </a:ln>
          </c:spPr>
          <c:invertIfNegative val="0"/>
          <c:dLbls>
            <c:numFmt formatCode="General" sourceLinked="0"/>
            <c:txPr>
              <a:bodyPr wrap="none"/>
              <a:lstStyle/>
              <a:p>
                <a:pPr>
                  <a:defRPr b="0" sz="1000" spc="-1" strike="noStrike">
                    <a:solidFill>
                      <a:srgbClr val="000000"/>
                    </a:solidFill>
                    <a:latin typeface="Open Sans"/>
                    <a:ea typeface="Arial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eparator> </c:separator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categories</c:f>
              <c:strCache>
                <c:ptCount val="1"/>
                <c:pt idx="0">
                  <c:v>ЯРБ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Плановые проверки</c:v>
                </c:pt>
              </c:strCache>
            </c:strRef>
          </c:tx>
          <c:spPr>
            <a:solidFill>
              <a:srgbClr val="ff420e"/>
            </a:solidFill>
            <a:ln w="0">
              <a:noFill/>
            </a:ln>
          </c:spPr>
          <c:invertIfNegative val="0"/>
          <c:dLbls>
            <c:numFmt formatCode="General" sourceLinked="0"/>
            <c:txPr>
              <a:bodyPr wrap="none"/>
              <a:lstStyle/>
              <a:p>
                <a:pPr>
                  <a:defRPr b="0" sz="1000" spc="-1" strike="noStrike">
                    <a:solidFill>
                      <a:srgbClr val="000000"/>
                    </a:solidFill>
                    <a:latin typeface="Open Sans"/>
                    <a:ea typeface="Arial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eparator> </c:separator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categories</c:f>
              <c:strCache>
                <c:ptCount val="1"/>
                <c:pt idx="0">
                  <c:v>ЯРБ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</c:ser>
        <c:ser>
          <c:idx val="2"/>
          <c:order val="2"/>
          <c:tx>
            <c:strRef>
              <c:f>label 2</c:f>
              <c:strCache>
                <c:ptCount val="1"/>
                <c:pt idx="0">
                  <c:v>Внеплановые проверки</c:v>
                </c:pt>
              </c:strCache>
            </c:strRef>
          </c:tx>
          <c:spPr>
            <a:solidFill>
              <a:srgbClr val="ffd320"/>
            </a:solidFill>
            <a:ln w="0">
              <a:noFill/>
            </a:ln>
          </c:spPr>
          <c:invertIfNegative val="0"/>
          <c:dLbls>
            <c:numFmt formatCode="General" sourceLinked="0"/>
            <c:txPr>
              <a:bodyPr wrap="none"/>
              <a:lstStyle/>
              <a:p>
                <a:pPr>
                  <a:defRPr b="0" sz="1000" spc="-1" strike="noStrike">
                    <a:solidFill>
                      <a:srgbClr val="000000"/>
                    </a:solidFill>
                    <a:latin typeface="Open Sans"/>
                    <a:ea typeface="Arial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eparator> </c:separator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categories</c:f>
              <c:strCache>
                <c:ptCount val="1"/>
                <c:pt idx="0">
                  <c:v>ЯРБ</c:v>
                </c:pt>
              </c:strCache>
            </c:strRef>
          </c:cat>
          <c:val>
            <c:numRef>
              <c:f>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gapWidth val="100"/>
        <c:overlap val="0"/>
        <c:axId val="87057183"/>
        <c:axId val="20581369"/>
      </c:barChart>
      <c:catAx>
        <c:axId val="87057183"/>
        <c:scaling>
          <c:orientation val="minMax"/>
        </c:scaling>
        <c:delete val="0"/>
        <c:axPos val="b"/>
        <c:numFmt formatCode="[$-419]dd/mm/yyyy" sourceLinked="0"/>
        <c:majorTickMark val="out"/>
        <c:minorTickMark val="none"/>
        <c:tickLblPos val="nextTo"/>
        <c:spPr>
          <a:ln w="0">
            <a:solidFill>
              <a:srgbClr val="b3b3b3"/>
            </a:solidFill>
          </a:ln>
        </c:spPr>
        <c:txPr>
          <a:bodyPr/>
          <a:lstStyle/>
          <a:p>
            <a:pPr>
              <a:defRPr b="0" sz="1000" spc="-1" strike="noStrike">
                <a:solidFill>
                  <a:srgbClr val="000000"/>
                </a:solidFill>
                <a:latin typeface="Open Sans"/>
                <a:ea typeface="Arial"/>
              </a:defRPr>
            </a:pPr>
          </a:p>
        </c:txPr>
        <c:crossAx val="20581369"/>
        <c:crosses val="autoZero"/>
        <c:auto val="1"/>
        <c:lblAlgn val="ctr"/>
        <c:lblOffset val="100"/>
        <c:noMultiLvlLbl val="0"/>
      </c:catAx>
      <c:valAx>
        <c:axId val="20581369"/>
        <c:scaling>
          <c:orientation val="minMax"/>
        </c:scaling>
        <c:delete val="0"/>
        <c:axPos val="l"/>
        <c:majorGridlines>
          <c:spPr>
            <a:ln w="0">
              <a:solidFill>
                <a:srgbClr val="b3b3b3"/>
              </a:solidFill>
            </a:ln>
          </c:spPr>
        </c:majorGridlines>
        <c:numFmt formatCode="General" sourceLinked="0"/>
        <c:majorTickMark val="out"/>
        <c:minorTickMark val="none"/>
        <c:tickLblPos val="nextTo"/>
        <c:spPr>
          <a:ln w="0">
            <a:solidFill>
              <a:srgbClr val="b3b3b3"/>
            </a:solidFill>
          </a:ln>
        </c:spPr>
        <c:txPr>
          <a:bodyPr/>
          <a:lstStyle/>
          <a:p>
            <a:pPr>
              <a:defRPr b="0" sz="1000" spc="-1" strike="noStrike">
                <a:solidFill>
                  <a:srgbClr val="000000"/>
                </a:solidFill>
                <a:latin typeface="Open Sans"/>
                <a:ea typeface="Arial"/>
              </a:defRPr>
            </a:pPr>
          </a:p>
        </c:txPr>
        <c:crossAx val="87057183"/>
        <c:crosses val="autoZero"/>
        <c:crossBetween val="between"/>
      </c:valAx>
      <c:spPr>
        <a:noFill/>
        <a:ln w="0">
          <a:solidFill>
            <a:srgbClr val="b3b3b3"/>
          </a:solidFill>
        </a:ln>
      </c:spPr>
    </c:plotArea>
    <c:legend>
      <c:legendPos val="r"/>
      <c:overlay val="0"/>
      <c:spPr>
        <a:noFill/>
        <a:ln w="0">
          <a:noFill/>
        </a:ln>
      </c:spPr>
      <c:txPr>
        <a:bodyPr/>
        <a:lstStyle/>
        <a:p>
          <a:pPr>
            <a:defRPr b="0" sz="1000" spc="-1" strike="noStrike">
              <a:solidFill>
                <a:srgbClr val="000000"/>
              </a:solidFill>
              <a:latin typeface="Open Sans"/>
              <a:ea typeface="Arial"/>
            </a:defRPr>
          </a:pPr>
        </a:p>
      </c:txPr>
    </c:legend>
    <c:plotVisOnly val="1"/>
    <c:dispBlanksAs val="gap"/>
  </c:chart>
  <c:spPr>
    <a:noFill/>
    <a:ln w="0">
      <a:noFill/>
    </a:ln>
  </c:spPr>
</c:chartSpace>
</file>

<file path=ppt/drawings/drawing1.xml><?xml version="1.0" encoding="utf-8"?>
<c:userShapes xmlns:cdr="http://schemas.openxmlformats.org/drawingml/2006/chartDrawing" xmlns:a="http://schemas.openxmlformats.org/drawingml/2006/main" xmlns:c="http://schemas.openxmlformats.org/drawingml/2006/chart" xmlns:r="http://schemas.openxmlformats.org/officeDocument/2006/relationships">
  <cdr:relSizeAnchor>
    <cdr:from>
      <cdr:x>0.16590171717971</cdr:x>
      <cdr:y>0.78935652173913</cdr:y>
    </cdr:from>
    <cdr:to>
      <cdr:x>0.87595948405476</cdr:x>
      <cdr:y>0.954365217391304</cdr:y>
    </cdr:to>
    <cdr:sp>
      <cdr:nvSpPr>
        <cdr:cNvPr id="124" name="TextBox 1"/>
        <cdr:cNvSpPr/>
      </cdr:nvSpPr>
      <cdr:spPr>
        <a:xfrm>
          <a:off x="1509480" y="4084920"/>
          <a:ext cx="6460560" cy="853920"/>
        </a:xfrm>
        <a:prstGeom prst="rect">
          <a:avLst/>
        </a:prstGeom>
        <a:noFill/>
        <a:ln w="0">
          <a:noFill/>
        </a:ln>
      </cdr:spPr>
      <cdr:style>
        <a:lnRef idx="0"/>
        <a:fillRef idx="0"/>
        <a:effectRef idx="0"/>
        <a:fontRef idx="minor"/>
      </cdr:style>
      <cdr:txBody>
        <a:bodyPr vertOverflow="clip" lIns="90000" rIns="90000" tIns="45000" bIns="45000" anchor="t">
          <a:noAutofit/>
        </a:bodyPr>
        <a:p>
          <a:pPr algn="ctr">
            <a:lnSpc>
              <a:spcPct val="100000"/>
            </a:lnSpc>
          </a:pPr>
          <a:endParaRPr b="0" sz="1800" spc="-1" strike="noStrike">
            <a:solidFill>
              <a:srgbClr val="000000"/>
            </a:solidFill>
            <a:latin typeface="Tempora LGC Uni"/>
          </a:endParaRPr>
        </a:p>
        <a:p>
          <a:pPr algn="ctr">
            <a:lnSpc>
              <a:spcPct val="100000"/>
            </a:lnSpc>
          </a:pPr>
          <a:r>
            <a:rPr b="0" lang="ru-RU" sz="1800" spc="-1" strike="noStrike">
              <a:solidFill>
                <a:srgbClr val="000000"/>
              </a:solidFill>
              <a:latin typeface="Times New Roman"/>
              <a:ea typeface="Arial"/>
            </a:rPr>
            <a:t>2023</a:t>
          </a:r>
          <a:endParaRPr b="0" sz="1800" spc="-1" strike="noStrike">
            <a:solidFill>
              <a:srgbClr val="000000"/>
            </a:solidFill>
            <a:latin typeface="Tempora LGC Uni"/>
          </a:endParaRPr>
        </a:p>
      </cdr:txBody>
    </cdr:sp>
  </cdr:relSizeAnchor>
</c:userShapes>
</file>

<file path=ppt/drawings/drawing2.xml><?xml version="1.0" encoding="utf-8"?>
<c:userShapes xmlns:cdr="http://schemas.openxmlformats.org/drawingml/2006/chartDrawing" xmlns:a="http://schemas.openxmlformats.org/drawingml/2006/main" xmlns:c="http://schemas.openxmlformats.org/drawingml/2006/chart" xmlns:r="http://schemas.openxmlformats.org/officeDocument/2006/relationships">
  <cdr:relSizeAnchor>
    <cdr:from>
      <cdr:x>0.16590171717971</cdr:x>
      <cdr:y>0.78935652173913</cdr:y>
    </cdr:from>
    <cdr:to>
      <cdr:x>0.87595948405476</cdr:x>
      <cdr:y>0.954365217391304</cdr:y>
    </cdr:to>
    <cdr:sp>
      <cdr:nvSpPr>
        <cdr:cNvPr id="130" name="TextBox 1"/>
        <cdr:cNvSpPr/>
      </cdr:nvSpPr>
      <cdr:spPr>
        <a:xfrm>
          <a:off x="1509480" y="4084920"/>
          <a:ext cx="6460560" cy="853920"/>
        </a:xfrm>
        <a:prstGeom prst="rect">
          <a:avLst/>
        </a:prstGeom>
        <a:noFill/>
        <a:ln w="0">
          <a:noFill/>
        </a:ln>
      </cdr:spPr>
      <cdr:style>
        <a:lnRef idx="0"/>
        <a:fillRef idx="0"/>
        <a:effectRef idx="0"/>
        <a:fontRef idx="minor"/>
      </cdr:style>
      <cdr:txBody>
        <a:bodyPr vertOverflow="clip" lIns="90000" rIns="90000" tIns="45000" bIns="45000" anchor="t">
          <a:noAutofit/>
        </a:bodyPr>
        <a:p>
          <a:pPr algn="ctr">
            <a:lnSpc>
              <a:spcPct val="100000"/>
            </a:lnSpc>
          </a:pPr>
          <a:endParaRPr b="0" sz="1800" spc="-1" strike="noStrike">
            <a:solidFill>
              <a:srgbClr val="000000"/>
            </a:solidFill>
            <a:latin typeface="Tempora LGC Uni"/>
          </a:endParaRPr>
        </a:p>
        <a:p>
          <a:pPr algn="ctr">
            <a:lnSpc>
              <a:spcPct val="100000"/>
            </a:lnSpc>
          </a:pPr>
          <a:endParaRPr b="0" sz="1800" spc="-1" strike="noStrike">
            <a:solidFill>
              <a:srgbClr val="000000"/>
            </a:solidFill>
            <a:latin typeface="Tempora LGC Uni"/>
          </a:endParaRPr>
        </a:p>
      </cdr:txBody>
    </cdr:sp>
  </cdr:relSizeAnchor>
</c:userShapes>
</file>

<file path=ppt/drawings/drawing3.xml><?xml version="1.0" encoding="utf-8"?>
<c:userShapes xmlns:cdr="http://schemas.openxmlformats.org/drawingml/2006/chartDrawing" xmlns:a="http://schemas.openxmlformats.org/drawingml/2006/main" xmlns:c="http://schemas.openxmlformats.org/drawingml/2006/chart" xmlns:r="http://schemas.openxmlformats.org/officeDocument/2006/relationships">
  <cdr:relSizeAnchor>
    <cdr:from>
      <cdr:x>0.165862341772152</cdr:x>
      <cdr:y>0.789861622974758</cdr:y>
    </cdr:from>
    <cdr:to>
      <cdr:x>0.876226265822785</cdr:x>
      <cdr:y>0.955218691328837</cdr:y>
    </cdr:to>
    <cdr:sp>
      <cdr:nvSpPr>
        <cdr:cNvPr id="134" name="TextBox 1"/>
        <cdr:cNvSpPr/>
      </cdr:nvSpPr>
      <cdr:spPr>
        <a:xfrm>
          <a:off x="1509480" y="4089240"/>
          <a:ext cx="6464880" cy="856080"/>
        </a:xfrm>
        <a:prstGeom prst="rect">
          <a:avLst/>
        </a:prstGeom>
        <a:noFill/>
        <a:ln w="0">
          <a:noFill/>
        </a:ln>
      </cdr:spPr>
      <cdr:style>
        <a:lnRef idx="0"/>
        <a:fillRef idx="0"/>
        <a:effectRef idx="0"/>
        <a:fontRef idx="minor"/>
      </cdr:style>
      <cdr:txBody>
        <a:bodyPr vertOverflow="clip" lIns="90000" rIns="90000" tIns="45000" bIns="45000" anchor="t">
          <a:noAutofit/>
        </a:bodyPr>
        <a:p>
          <a:pPr>
            <a:lnSpc>
              <a:spcPct val="100000"/>
            </a:lnSpc>
          </a:pPr>
          <a:endParaRPr b="0" sz="1800" spc="-1" strike="noStrike">
            <a:solidFill>
              <a:srgbClr val="000000"/>
            </a:solidFill>
            <a:latin typeface="Tempora LGC Uni"/>
            <a:ea typeface="DejaVu Sans"/>
          </a:endParaRPr>
        </a:p>
      </cdr:txBody>
    </cdr:sp>
  </cdr:relSizeAnchor>
</c:userShapes>
</file>

<file path=ppt/drawings/drawing4.xml><?xml version="1.0" encoding="utf-8"?>
<c:userShapes xmlns:cdr="http://schemas.openxmlformats.org/drawingml/2006/chartDrawing" xmlns:a="http://schemas.openxmlformats.org/drawingml/2006/main" xmlns:c="http://schemas.openxmlformats.org/drawingml/2006/chart" xmlns:r="http://schemas.openxmlformats.org/officeDocument/2006/relationships">
  <cdr:relSizeAnchor>
    <cdr:from>
      <cdr:x>0.165862341772152</cdr:x>
      <cdr:y>0.789861622974758</cdr:y>
    </cdr:from>
    <cdr:to>
      <cdr:x>0.876226265822785</cdr:x>
      <cdr:y>0.955218691328837</cdr:y>
    </cdr:to>
    <cdr:sp>
      <cdr:nvSpPr>
        <cdr:cNvPr id="138" name="TextBox 1"/>
        <cdr:cNvSpPr/>
      </cdr:nvSpPr>
      <cdr:spPr>
        <a:xfrm>
          <a:off x="1509480" y="4089240"/>
          <a:ext cx="6464880" cy="856080"/>
        </a:xfrm>
        <a:prstGeom prst="rect">
          <a:avLst/>
        </a:prstGeom>
        <a:noFill/>
        <a:ln w="0">
          <a:noFill/>
        </a:ln>
      </cdr:spPr>
      <cdr:style>
        <a:lnRef idx="0"/>
        <a:fillRef idx="0"/>
        <a:effectRef idx="0"/>
        <a:fontRef idx="minor"/>
      </cdr:style>
      <cdr:txBody>
        <a:bodyPr vertOverflow="clip" lIns="90000" rIns="90000" tIns="45000" bIns="45000" anchor="t">
          <a:noAutofit/>
        </a:bodyPr>
        <a:p>
          <a:pPr>
            <a:lnSpc>
              <a:spcPct val="100000"/>
            </a:lnSpc>
          </a:pPr>
          <a:endParaRPr b="0" sz="1800" spc="-1" strike="noStrike">
            <a:solidFill>
              <a:srgbClr val="000000"/>
            </a:solidFill>
            <a:latin typeface="Tempora LGC Uni"/>
            <a:ea typeface="DejaVu Sans"/>
          </a:endParaRPr>
        </a:p>
      </cdr:txBody>
    </cdr:sp>
  </cdr:relSizeAnchor>
</c:userShapes>
</file>

<file path=ppt/drawings/drawing5.xml><?xml version="1.0" encoding="utf-8"?>
<c:userShapes xmlns:cdr="http://schemas.openxmlformats.org/drawingml/2006/chartDrawing" xmlns:a="http://schemas.openxmlformats.org/drawingml/2006/main" xmlns:c="http://schemas.openxmlformats.org/drawingml/2006/chart" xmlns:r="http://schemas.openxmlformats.org/officeDocument/2006/relationships">
  <cdr:relSizeAnchor>
    <cdr:from>
      <cdr:x>0.16590171717971</cdr:x>
      <cdr:y>0.78935652173913</cdr:y>
    </cdr:from>
    <cdr:to>
      <cdr:x>0.87595948405476</cdr:x>
      <cdr:y>0.954365217391304</cdr:y>
    </cdr:to>
    <cdr:sp>
      <cdr:nvSpPr>
        <cdr:cNvPr id="142" name="TextBox 1"/>
        <cdr:cNvSpPr/>
      </cdr:nvSpPr>
      <cdr:spPr>
        <a:xfrm>
          <a:off x="1509480" y="4084920"/>
          <a:ext cx="6460560" cy="853920"/>
        </a:xfrm>
        <a:prstGeom prst="rect">
          <a:avLst/>
        </a:prstGeom>
        <a:noFill/>
        <a:ln w="0">
          <a:noFill/>
        </a:ln>
      </cdr:spPr>
      <cdr:style>
        <a:lnRef idx="0"/>
        <a:fillRef idx="0"/>
        <a:effectRef idx="0"/>
        <a:fontRef idx="minor"/>
      </cdr:style>
      <cdr:txBody>
        <a:bodyPr vertOverflow="clip" lIns="90000" rIns="90000" tIns="45000" bIns="45000" anchor="t">
          <a:noAutofit/>
        </a:bodyPr>
        <a:p>
          <a:pPr algn="ctr">
            <a:lnSpc>
              <a:spcPct val="100000"/>
            </a:lnSpc>
          </a:pPr>
          <a:endParaRPr b="0" sz="1800" spc="-1" strike="noStrike">
            <a:solidFill>
              <a:srgbClr val="000000"/>
            </a:solidFill>
            <a:latin typeface="Tempora LGC Uni"/>
          </a:endParaRPr>
        </a:p>
        <a:p>
          <a:pPr algn="ctr">
            <a:lnSpc>
              <a:spcPct val="100000"/>
            </a:lnSpc>
          </a:pPr>
          <a:endParaRPr b="0" sz="1800" spc="-1" strike="noStrike">
            <a:solidFill>
              <a:srgbClr val="000000"/>
            </a:solidFill>
            <a:latin typeface="Tempora LGC Uni"/>
          </a:endParaRPr>
        </a:p>
      </cdr:txBody>
    </cdr:sp>
  </cdr:relSizeAnchor>
</c:userShapes>
</file>

<file path=ppt/drawings/drawing6.xml><?xml version="1.0" encoding="utf-8"?>
<c:userShapes xmlns:cdr="http://schemas.openxmlformats.org/drawingml/2006/chartDrawing" xmlns:a="http://schemas.openxmlformats.org/drawingml/2006/main" xmlns:c="http://schemas.openxmlformats.org/drawingml/2006/chart" xmlns:r="http://schemas.openxmlformats.org/officeDocument/2006/relationships">
  <cdr:relSizeAnchor>
    <cdr:from>
      <cdr:x>0.165862150826937</cdr:x>
      <cdr:y>0.789286956521739</cdr:y>
    </cdr:from>
    <cdr:to>
      <cdr:x>0.875880351349213</cdr:x>
      <cdr:y>0.954156521739131</cdr:y>
    </cdr:to>
    <cdr:sp>
      <cdr:nvSpPr>
        <cdr:cNvPr id="146" name="TextBox 1"/>
        <cdr:cNvSpPr/>
      </cdr:nvSpPr>
      <cdr:spPr>
        <a:xfrm>
          <a:off x="1509120" y="4084560"/>
          <a:ext cx="6460200" cy="853200"/>
        </a:xfrm>
        <a:prstGeom prst="rect">
          <a:avLst/>
        </a:prstGeom>
        <a:noFill/>
        <a:ln w="0">
          <a:noFill/>
        </a:ln>
      </cdr:spPr>
      <cdr:style>
        <a:lnRef idx="0"/>
        <a:fillRef idx="0"/>
        <a:effectRef idx="0"/>
        <a:fontRef idx="minor"/>
      </cdr:style>
      <cdr:txBody>
        <a:bodyPr vertOverflow="clip" lIns="90000" rIns="90000" tIns="45000" bIns="45000" anchor="t">
          <a:noAutofit/>
        </a:bodyPr>
        <a:p>
          <a:pPr algn="ctr">
            <a:lnSpc>
              <a:spcPct val="100000"/>
            </a:lnSpc>
          </a:pPr>
          <a:endParaRPr b="0" sz="1800" spc="-1" strike="noStrike">
            <a:solidFill>
              <a:srgbClr val="000000"/>
            </a:solidFill>
            <a:latin typeface="Tempora LGC Uni"/>
          </a:endParaRPr>
        </a:p>
        <a:p>
          <a:pPr algn="ctr">
            <a:lnSpc>
              <a:spcPct val="100000"/>
            </a:lnSpc>
          </a:pPr>
          <a:endParaRPr b="0" sz="1800" spc="-1" strike="noStrike">
            <a:solidFill>
              <a:srgbClr val="000000"/>
            </a:solidFill>
            <a:latin typeface="Tempora LGC Uni"/>
          </a:endParaRPr>
        </a:p>
      </cdr:txBody>
    </cdr:sp>
  </cdr:relSizeAnchor>
</c:userShapes>
</file>

<file path=ppt/drawings/drawing7.xml><?xml version="1.0" encoding="utf-8"?>
<c:userShapes xmlns:cdr="http://schemas.openxmlformats.org/drawingml/2006/chartDrawing" xmlns:a="http://schemas.openxmlformats.org/drawingml/2006/main" xmlns:c="http://schemas.openxmlformats.org/drawingml/2006/chart" xmlns:r="http://schemas.openxmlformats.org/officeDocument/2006/relationships">
  <cdr:relSizeAnchor>
    <cdr:from>
      <cdr:x>0.165862150826937</cdr:x>
      <cdr:y>0.789286956521739</cdr:y>
    </cdr:from>
    <cdr:to>
      <cdr:x>0.875880351349213</cdr:x>
      <cdr:y>0.954156521739131</cdr:y>
    </cdr:to>
    <cdr:sp>
      <cdr:nvSpPr>
        <cdr:cNvPr id="155" name="TextBox 1"/>
        <cdr:cNvSpPr/>
      </cdr:nvSpPr>
      <cdr:spPr>
        <a:xfrm>
          <a:off x="1509120" y="4084560"/>
          <a:ext cx="6460200" cy="853200"/>
        </a:xfrm>
        <a:prstGeom prst="rect">
          <a:avLst/>
        </a:prstGeom>
        <a:noFill/>
        <a:ln w="0">
          <a:noFill/>
        </a:ln>
      </cdr:spPr>
      <cdr:style>
        <a:lnRef idx="0"/>
        <a:fillRef idx="0"/>
        <a:effectRef idx="0"/>
        <a:fontRef idx="minor"/>
      </cdr:style>
      <cdr:txBody>
        <a:bodyPr vertOverflow="clip" lIns="90000" rIns="90000" tIns="45000" bIns="45000" anchor="t">
          <a:noAutofit/>
        </a:bodyPr>
        <a:p>
          <a:pPr>
            <a:lnSpc>
              <a:spcPct val="100000"/>
            </a:lnSpc>
          </a:pPr>
          <a:endParaRPr b="0" sz="1800" spc="-1" strike="noStrike">
            <a:solidFill>
              <a:srgbClr val="000000"/>
            </a:solidFill>
            <a:latin typeface="Tempora LGC Uni"/>
            <a:ea typeface="Arial"/>
          </a:endParaRPr>
        </a:p>
      </cdr:txBody>
    </cdr:sp>
  </cdr:relSizeAnchor>
</c:userShapes>
</file>

<file path=ppt/drawings/drawing8.xml><?xml version="1.0" encoding="utf-8"?>
<c:userShapes xmlns:cdr="http://schemas.openxmlformats.org/drawingml/2006/chartDrawing" xmlns:a="http://schemas.openxmlformats.org/drawingml/2006/main" xmlns:c="http://schemas.openxmlformats.org/drawingml/2006/chart" xmlns:r="http://schemas.openxmlformats.org/officeDocument/2006/relationships">
  <cdr:relSizeAnchor>
    <cdr:from>
      <cdr:x>0.16590171717971</cdr:x>
      <cdr:y>0.78935652173913</cdr:y>
    </cdr:from>
    <cdr:to>
      <cdr:x>0.87595948405476</cdr:x>
      <cdr:y>0.954365217391304</cdr:y>
    </cdr:to>
    <cdr:sp>
      <cdr:nvSpPr>
        <cdr:cNvPr id="164" name="TextBox 1"/>
        <cdr:cNvSpPr/>
      </cdr:nvSpPr>
      <cdr:spPr>
        <a:xfrm>
          <a:off x="1509480" y="4084920"/>
          <a:ext cx="6460560" cy="853920"/>
        </a:xfrm>
        <a:prstGeom prst="rect">
          <a:avLst/>
        </a:prstGeom>
        <a:noFill/>
        <a:ln w="0">
          <a:noFill/>
        </a:ln>
      </cdr:spPr>
      <cdr:style>
        <a:lnRef idx="0"/>
        <a:fillRef idx="0"/>
        <a:effectRef idx="0"/>
        <a:fontRef idx="minor"/>
      </cdr:style>
      <cdr:txBody>
        <a:bodyPr vertOverflow="clip" lIns="90000" rIns="90000" tIns="45000" bIns="45000" anchor="t">
          <a:noAutofit/>
        </a:bodyPr>
        <a:p>
          <a:pPr algn="ctr">
            <a:lnSpc>
              <a:spcPct val="100000"/>
            </a:lnSpc>
          </a:pPr>
          <a:endParaRPr b="0" sz="1800" spc="-1" strike="noStrike">
            <a:solidFill>
              <a:srgbClr val="000000"/>
            </a:solidFill>
            <a:latin typeface="Tempora LGC Uni"/>
          </a:endParaRPr>
        </a:p>
        <a:p>
          <a:pPr algn="ctr">
            <a:lnSpc>
              <a:spcPct val="100000"/>
            </a:lnSpc>
          </a:pPr>
          <a:endParaRPr b="0" sz="1800" spc="-1" strike="noStrike">
            <a:solidFill>
              <a:srgbClr val="000000"/>
            </a:solidFill>
            <a:latin typeface="Tempora LGC Uni"/>
          </a:endParaRPr>
        </a:p>
      </cdr:txBody>
    </cdr:sp>
  </cdr:relSizeAnchor>
</c:userShapes>
</file>

<file path=ppt/drawings/drawing9.xml><?xml version="1.0" encoding="utf-8"?>
<c:userShapes xmlns:cdr="http://schemas.openxmlformats.org/drawingml/2006/chartDrawing" xmlns:a="http://schemas.openxmlformats.org/drawingml/2006/main" xmlns:c="http://schemas.openxmlformats.org/drawingml/2006/chart" xmlns:r="http://schemas.openxmlformats.org/officeDocument/2006/relationships">
  <cdr:relSizeAnchor>
    <cdr:from>
      <cdr:x>0.16590171717971</cdr:x>
      <cdr:y>0.78935652173913</cdr:y>
    </cdr:from>
    <cdr:to>
      <cdr:x>0.87595948405476</cdr:x>
      <cdr:y>0.954365217391304</cdr:y>
    </cdr:to>
    <cdr:sp>
      <cdr:nvSpPr>
        <cdr:cNvPr id="174" name="TextBox 1"/>
        <cdr:cNvSpPr/>
      </cdr:nvSpPr>
      <cdr:spPr>
        <a:xfrm>
          <a:off x="1509480" y="4084920"/>
          <a:ext cx="6460560" cy="853920"/>
        </a:xfrm>
        <a:prstGeom prst="rect">
          <a:avLst/>
        </a:prstGeom>
        <a:noFill/>
        <a:ln w="0">
          <a:noFill/>
        </a:ln>
      </cdr:spPr>
      <cdr:style>
        <a:lnRef idx="0"/>
        <a:fillRef idx="0"/>
        <a:effectRef idx="0"/>
        <a:fontRef idx="minor"/>
      </cdr:style>
      <cdr:txBody>
        <a:bodyPr vertOverflow="clip" lIns="90000" rIns="90000" tIns="45000" bIns="45000" anchor="t">
          <a:noAutofit/>
        </a:bodyPr>
        <a:p>
          <a:pPr>
            <a:lnSpc>
              <a:spcPct val="100000"/>
            </a:lnSpc>
          </a:pPr>
          <a:endParaRPr b="0" sz="1800" spc="-1" strike="noStrike">
            <a:solidFill>
              <a:srgbClr val="000000"/>
            </a:solidFill>
            <a:latin typeface="Tempora LGC Uni"/>
            <a:ea typeface="Arial"/>
          </a:endParaRPr>
        </a:p>
      </cdr:txBody>
    </cdr:sp>
  </cdr:relSizeAnchor>
</c:userShap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EE6161C-F175-4A2B-8AFD-2B70000023B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96B23B3-540D-42B1-94A8-65FD9DF818D3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AD969C9-0CC0-4F8A-9A85-3D73AB27C2E5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4992" lnSpcReduction="1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4992" lnSpcReduction="1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4992" lnSpcReduction="1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4992" lnSpcReduction="1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4992" lnSpcReduction="1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4992" lnSpcReduction="1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67BA2D2-26BD-4DF8-B462-2901353A4741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9ADEE2A4-C14E-4BD4-A501-AB517356B20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FBF7D959-535C-4B2F-8BCD-3BB152F16F5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0B1BF443-5FBB-44D3-BD7F-54063B9D154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DCAD5C7B-CF52-4BF9-82C9-4D443AF697F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8811402C-1F48-4849-AE63-9800B3E3DF8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50957E7F-53C8-411D-B8C4-19D3F068D6E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36F4C48F-E6F9-435D-86D2-79072F724A4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139074A-75EB-48C9-B562-17B9F214BE6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B54D610A-0C35-4E26-92F8-F44FBB0E8E8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D5284C75-AC16-4378-B87D-6E634971592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B6E3C261-B4AC-4218-BD6E-AE31FDAD4AA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7E0C751D-8DF8-4BDC-AF1D-F2CAF0C50ABC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4992" lnSpcReduction="1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4992" lnSpcReduction="1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4992" lnSpcReduction="1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4992" lnSpcReduction="1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4992" lnSpcReduction="1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4992" lnSpcReduction="1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99B2A21C-209D-4AB9-A4A0-16C7D934D66C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09E3D021-1865-4BAB-AD6C-B49FC48C362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397C26EE-EBDE-40AC-971F-26B7B797CB7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8D128DCC-B490-429E-AF8A-7C3C8336916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7ABE3BD9-FB80-4014-8DC4-BF7686C0930B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D09554FF-181E-47CA-93F2-6D1A89DA62C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A355183-439E-44F6-8B1A-AAF2636E9FE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0CF53848-1676-4354-AB47-787D468FF66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EF0C9494-036C-41EF-8C0F-BBD2C1BC7D9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03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07202A09-521B-4621-9ACD-F3611D6221D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07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923DF52B-A629-4AFF-B15D-B8528EF6C13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D9E56A5C-1762-41D9-BC80-34AAE957449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15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2B679E81-80CB-4688-A7CA-36FE10141C8C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4992" lnSpcReduction="1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4992" lnSpcReduction="1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19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4992" lnSpcReduction="1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20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4992" lnSpcReduction="1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21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4992" lnSpcReduction="1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22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4992" lnSpcReduction="1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516C48F3-B7DC-4AD8-8EC5-0987B2CDBAFC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6246CFB-A104-425B-BD2E-2D00BA2F13C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8768D74-5B0D-43A3-821A-6AA1AF9106F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629C7B3-78C4-4F52-A2AD-7D1A1B88B1B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8A38134-0FBC-4DB3-9AFF-741D099F0D0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33DE6DC-4681-42A5-BB17-2FF5C028BE1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83880"/>
            <a:ext cx="8229240" cy="1524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5A1CF34-6257-44DC-8FD8-A0E63070BEA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3124080" y="6356520"/>
            <a:ext cx="2885400" cy="354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empora LGC Uni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>
          <a:xfrm>
            <a:off x="6553080" y="6356520"/>
            <a:ext cx="2123640" cy="354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 indent="0">
              <a:buNone/>
            </a:pPr>
            <a:endParaRPr b="0" lang="ru-RU" sz="1400" spc="-1" strike="noStrike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457200" y="6356520"/>
            <a:ext cx="2123640" cy="354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empora LGC Uni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ru-RU" sz="4400" spc="-1" strike="noStrike">
                <a:solidFill>
                  <a:srgbClr val="000000"/>
                </a:solidFill>
                <a:latin typeface="Open Sans"/>
              </a:rPr>
              <a:t>Для правки текста заглавия щёлкните мышью</a:t>
            </a:r>
            <a:endParaRPr b="0" lang="ru-RU" sz="4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000000"/>
                </a:solidFill>
                <a:latin typeface="Open Sans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solidFill>
                  <a:srgbClr val="000000"/>
                </a:solidFill>
                <a:latin typeface="Open Sans"/>
              </a:rPr>
              <a:t>Второй уровень структуры</a:t>
            </a:r>
            <a:endParaRPr b="0" lang="ru-RU" sz="2800" spc="-1" strike="noStrike">
              <a:solidFill>
                <a:srgbClr val="000000"/>
              </a:solidFill>
              <a:latin typeface="Open Sans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solidFill>
                  <a:srgbClr val="000000"/>
                </a:solidFill>
                <a:latin typeface="Open Sans"/>
              </a:rPr>
              <a:t>Третий уровень структуры</a:t>
            </a:r>
            <a:endParaRPr b="0" lang="ru-RU" sz="2400" spc="-1" strike="noStrike">
              <a:solidFill>
                <a:srgbClr val="000000"/>
              </a:solidFill>
              <a:latin typeface="Open Sans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latin typeface="Open Sans"/>
              </a:rPr>
              <a:t>Четвёртый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Open Sans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Open Sans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Open Sans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Open Sans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Open Sans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Open Sans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Open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ftr" idx="4"/>
          </p:nvPr>
        </p:nvSpPr>
        <p:spPr>
          <a:xfrm>
            <a:off x="3124080" y="6356520"/>
            <a:ext cx="2887560" cy="357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empora LGC Uni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sldNum" idx="5"/>
          </p:nvPr>
        </p:nvSpPr>
        <p:spPr>
          <a:xfrm>
            <a:off x="6553080" y="6356520"/>
            <a:ext cx="2125800" cy="357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 indent="0">
              <a:buNone/>
            </a:pPr>
            <a:endParaRPr b="0" lang="ru-RU" sz="1400" spc="-1" strike="noStrike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 idx="6"/>
          </p:nvPr>
        </p:nvSpPr>
        <p:spPr>
          <a:xfrm>
            <a:off x="457200" y="6356520"/>
            <a:ext cx="2125800" cy="357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empora LGC Uni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ru-RU" sz="4400" spc="-1" strike="noStrike">
                <a:solidFill>
                  <a:srgbClr val="000000"/>
                </a:solidFill>
                <a:latin typeface="Open Sans"/>
              </a:rPr>
              <a:t>Для правки текста заглавия щёлкните мышью</a:t>
            </a:r>
            <a:endParaRPr b="0" lang="ru-RU" sz="4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000000"/>
                </a:solidFill>
                <a:latin typeface="Open Sans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solidFill>
                  <a:srgbClr val="000000"/>
                </a:solidFill>
                <a:latin typeface="Open Sans"/>
              </a:rPr>
              <a:t>Второй уровень структуры</a:t>
            </a:r>
            <a:endParaRPr b="0" lang="ru-RU" sz="2800" spc="-1" strike="noStrike">
              <a:solidFill>
                <a:srgbClr val="000000"/>
              </a:solidFill>
              <a:latin typeface="Open Sans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solidFill>
                  <a:srgbClr val="000000"/>
                </a:solidFill>
                <a:latin typeface="Open Sans"/>
              </a:rPr>
              <a:t>Третий уровень структуры</a:t>
            </a:r>
            <a:endParaRPr b="0" lang="ru-RU" sz="2400" spc="-1" strike="noStrike">
              <a:solidFill>
                <a:srgbClr val="000000"/>
              </a:solidFill>
              <a:latin typeface="Open Sans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latin typeface="Open Sans"/>
              </a:rPr>
              <a:t>Четвёртый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Open Sans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Open Sans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Open Sans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Open Sans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Open Sans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Open Sans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Open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ftr" idx="7"/>
          </p:nvPr>
        </p:nvSpPr>
        <p:spPr>
          <a:xfrm>
            <a:off x="3124080" y="6356520"/>
            <a:ext cx="2889360" cy="358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empora LGC Uni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sldNum" idx="8"/>
          </p:nvPr>
        </p:nvSpPr>
        <p:spPr>
          <a:xfrm>
            <a:off x="6553080" y="6356520"/>
            <a:ext cx="2127600" cy="358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 indent="0">
              <a:buNone/>
            </a:pPr>
            <a:endParaRPr b="0" lang="ru-RU" sz="1400" spc="-1" strike="noStrike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dt" idx="9"/>
          </p:nvPr>
        </p:nvSpPr>
        <p:spPr>
          <a:xfrm>
            <a:off x="457200" y="6356520"/>
            <a:ext cx="2127600" cy="358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empora LGC Uni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ru-RU" sz="4400" spc="-1" strike="noStrike">
                <a:solidFill>
                  <a:srgbClr val="000000"/>
                </a:solidFill>
                <a:latin typeface="Open Sans"/>
              </a:rPr>
              <a:t>Для правки текста заглавия щёлкните мышью</a:t>
            </a:r>
            <a:endParaRPr b="0" lang="ru-RU" sz="44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86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000000"/>
                </a:solidFill>
                <a:latin typeface="Open Sans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000000"/>
              </a:solidFill>
              <a:latin typeface="Open Sans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solidFill>
                  <a:srgbClr val="000000"/>
                </a:solidFill>
                <a:latin typeface="Open Sans"/>
              </a:rPr>
              <a:t>Второй уровень структуры</a:t>
            </a:r>
            <a:endParaRPr b="0" lang="ru-RU" sz="2800" spc="-1" strike="noStrike">
              <a:solidFill>
                <a:srgbClr val="000000"/>
              </a:solidFill>
              <a:latin typeface="Open Sans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solidFill>
                  <a:srgbClr val="000000"/>
                </a:solidFill>
                <a:latin typeface="Open Sans"/>
              </a:rPr>
              <a:t>Третий уровень структуры</a:t>
            </a:r>
            <a:endParaRPr b="0" lang="ru-RU" sz="2400" spc="-1" strike="noStrike">
              <a:solidFill>
                <a:srgbClr val="000000"/>
              </a:solidFill>
              <a:latin typeface="Open Sans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latin typeface="Open Sans"/>
              </a:rPr>
              <a:t>Четвёртый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Open Sans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Open Sans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Open Sans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Open Sans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Open Sans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Open Sans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Open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chart" Target="../charts/chart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chart" Target="../charts/chart2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chart" Target="../charts/chart3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chart" Target="../charts/chart4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chart" Target="../charts/chart5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chart" Target="../charts/chart6.xml"/><Relationship Id="rId2" Type="http://schemas.openxmlformats.org/officeDocument/2006/relationships/image" Target="../media/image1.png"/><Relationship Id="rId3" Type="http://schemas.openxmlformats.org/officeDocument/2006/relationships/chart" Target="../charts/chart7.xml"/><Relationship Id="rId4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chart" Target="../charts/chart8.xml"/><Relationship Id="rId2" Type="http://schemas.openxmlformats.org/officeDocument/2006/relationships/image" Target="../media/image1.png"/><Relationship Id="rId3" Type="http://schemas.openxmlformats.org/officeDocument/2006/relationships/chart" Target="../charts/chart9.xml"/><Relationship Id="rId4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chart" Target="../charts/chart10.xml"/><Relationship Id="rId2" Type="http://schemas.openxmlformats.org/officeDocument/2006/relationships/image" Target="../media/image1.png"/><Relationship Id="rId3" Type="http://schemas.openxmlformats.org/officeDocument/2006/relationships/chart" Target="../charts/chart11.xml"/><Relationship Id="rId4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chart" Target="../charts/chart12.xml"/><Relationship Id="rId2" Type="http://schemas.openxmlformats.org/officeDocument/2006/relationships/image" Target="../media/image1.png"/><Relationship Id="rId3" Type="http://schemas.openxmlformats.org/officeDocument/2006/relationships/chart" Target="../charts/chart13.xml"/><Relationship Id="rId4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3" name="Диаграмма 3"/>
          <p:cNvGraphicFramePr/>
          <p:nvPr/>
        </p:nvGraphicFramePr>
        <p:xfrm>
          <a:off x="0" y="980640"/>
          <a:ext cx="9098280" cy="5174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cxnSp>
        <p:nvCxnSpPr>
          <p:cNvPr id="125" name="Прямая соединительная линия 5"/>
          <p:cNvCxnSpPr/>
          <p:nvPr/>
        </p:nvCxnSpPr>
        <p:spPr>
          <a:xfrm>
            <a:off x="1547640" y="6021000"/>
            <a:ext cx="6058440" cy="10080"/>
          </a:xfrm>
          <a:prstGeom prst="straightConnector1">
            <a:avLst/>
          </a:prstGeom>
          <a:ln w="0">
            <a:solidFill>
              <a:srgbClr val="000000"/>
            </a:solidFill>
          </a:ln>
        </p:spPr>
      </p:cxnSp>
      <p:sp>
        <p:nvSpPr>
          <p:cNvPr id="126" name="TextBox 1"/>
          <p:cNvSpPr/>
          <p:nvPr/>
        </p:nvSpPr>
        <p:spPr>
          <a:xfrm>
            <a:off x="877320" y="1628640"/>
            <a:ext cx="7514280" cy="344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ru-RU" sz="2200" spc="-1" strike="noStrike">
                <a:solidFill>
                  <a:schemeClr val="dk1"/>
                </a:solidFill>
                <a:latin typeface="Times New Roman"/>
                <a:ea typeface="Arial"/>
              </a:rPr>
              <a:t>Правоприменительная практика </a:t>
            </a:r>
            <a:endParaRPr b="0" lang="ru-RU" sz="22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r>
              <a:rPr b="1" lang="ru-RU" sz="2200" spc="-1" strike="noStrike">
                <a:solidFill>
                  <a:schemeClr val="dk1"/>
                </a:solidFill>
                <a:latin typeface="Times New Roman"/>
                <a:ea typeface="Arial"/>
              </a:rPr>
              <a:t>ОНРД ЯРБ ПТЦ, УК ЯМ и ФЗ Центрального МТУ </a:t>
            </a:r>
            <a:endParaRPr b="0" lang="ru-RU" sz="22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r>
              <a:rPr b="1" lang="ru-RU" sz="2200" spc="-1" strike="noStrike">
                <a:solidFill>
                  <a:schemeClr val="dk1"/>
                </a:solidFill>
                <a:latin typeface="Times New Roman"/>
                <a:ea typeface="Arial"/>
              </a:rPr>
              <a:t>по надзору за ЯРБ Ростехнадзора</a:t>
            </a:r>
            <a:br>
              <a:rPr sz="2200"/>
            </a:br>
            <a:r>
              <a:rPr b="1" lang="ru-RU" sz="2200" spc="-1" strike="noStrike">
                <a:solidFill>
                  <a:schemeClr val="dk1"/>
                </a:solidFill>
                <a:latin typeface="Times New Roman"/>
                <a:ea typeface="Arial"/>
              </a:rPr>
              <a:t> в 3 квартале 2025 года</a:t>
            </a:r>
            <a:endParaRPr b="0" lang="ru-RU" sz="22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endParaRPr b="0" lang="ru-RU" sz="22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endParaRPr b="0" lang="ru-RU" sz="22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r>
              <a:rPr b="1" lang="ru-RU" sz="2200" spc="-1" strike="noStrike">
                <a:solidFill>
                  <a:schemeClr val="dk1"/>
                </a:solidFill>
                <a:latin typeface="Times New Roman"/>
                <a:ea typeface="Arial"/>
              </a:rPr>
              <a:t>Генералова Елена Васильевна</a:t>
            </a:r>
            <a:endParaRPr b="0" lang="ru-RU" sz="22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r>
              <a:rPr b="1" lang="ru-RU" sz="2200" spc="-1" strike="noStrike">
                <a:solidFill>
                  <a:schemeClr val="dk1"/>
                </a:solidFill>
                <a:latin typeface="Times New Roman"/>
                <a:ea typeface="Arial"/>
              </a:rPr>
              <a:t>И.о. начальника ОНРД ЯРБ ПТЦ, УК ЯМ и ФЗ Центрального МТУ по надзору за ЯРБ Ростехнадзора</a:t>
            </a:r>
            <a:endParaRPr b="0" lang="ru-RU" sz="22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endParaRPr b="0" lang="ru-RU" sz="2200" spc="-1" strike="noStrike">
              <a:solidFill>
                <a:srgbClr val="000000"/>
              </a:solidFill>
              <a:latin typeface="Open Sans"/>
            </a:endParaRPr>
          </a:p>
        </p:txBody>
      </p:sp>
      <p:pic>
        <p:nvPicPr>
          <p:cNvPr id="127" name="Picture 2" descr=""/>
          <p:cNvPicPr/>
          <p:nvPr/>
        </p:nvPicPr>
        <p:blipFill>
          <a:blip r:embed="rId2"/>
          <a:stretch/>
        </p:blipFill>
        <p:spPr>
          <a:xfrm>
            <a:off x="16920" y="0"/>
            <a:ext cx="9117000" cy="1065960"/>
          </a:xfrm>
          <a:prstGeom prst="rect">
            <a:avLst/>
          </a:prstGeom>
          <a:ln w="0">
            <a:noFill/>
          </a:ln>
        </p:spPr>
      </p:pic>
      <p:sp>
        <p:nvSpPr>
          <p:cNvPr id="128" name=""/>
          <p:cNvSpPr/>
          <p:nvPr/>
        </p:nvSpPr>
        <p:spPr>
          <a:xfrm>
            <a:off x="3618720" y="5024520"/>
            <a:ext cx="2602800" cy="863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  <a:ea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TextBox 10"/>
          <p:cNvSpPr/>
          <p:nvPr/>
        </p:nvSpPr>
        <p:spPr>
          <a:xfrm>
            <a:off x="1162440" y="1364040"/>
            <a:ext cx="7118640" cy="91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ru-RU" sz="1800" spc="-1" strike="noStrike">
                <a:solidFill>
                  <a:srgbClr val="000000"/>
                </a:solidFill>
                <a:latin typeface="Times New Roman"/>
                <a:ea typeface="Arial"/>
              </a:rPr>
              <a:t>Совместная работа с войсками национальной гвардии Российской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r>
              <a:rPr b="1" lang="ru-RU" sz="1800" spc="-1" strike="noStrike">
                <a:solidFill>
                  <a:srgbClr val="000000"/>
                </a:solidFill>
                <a:latin typeface="Times New Roman"/>
                <a:ea typeface="Arial"/>
              </a:rPr>
              <a:t>Федерации по проведению проверок и учёту выявленных нарушений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83" name="TextBox 11"/>
          <p:cNvSpPr/>
          <p:nvPr/>
        </p:nvSpPr>
        <p:spPr>
          <a:xfrm>
            <a:off x="179640" y="2121120"/>
            <a:ext cx="8817840" cy="213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endParaRPr b="0" lang="ru-RU" sz="2000" spc="-1" strike="noStrike">
              <a:solidFill>
                <a:srgbClr val="000000"/>
              </a:solidFill>
              <a:latin typeface="Open Sans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b="0" lang="ru-RU" sz="1800" spc="-1" strike="noStrike">
                <a:solidFill>
                  <a:schemeClr val="dk1"/>
                </a:solidFill>
                <a:latin typeface="Times New Roman"/>
                <a:ea typeface="Arial"/>
              </a:rPr>
              <a:t>Проведена проверка АО «НИИП» в период с 28 июля 2025 г. по 01 августа 2025 г. совместно с войсками национальной гвардии.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defTabSz="914400">
              <a:lnSpc>
                <a:spcPct val="100000"/>
              </a:lnSpc>
            </a:pPr>
            <a:endParaRPr b="0" lang="ru-RU" sz="2000" spc="-1" strike="noStrike">
              <a:solidFill>
                <a:srgbClr val="000000"/>
              </a:solidFill>
              <a:latin typeface="Open Sans"/>
            </a:endParaRPr>
          </a:p>
          <a:p>
            <a:pPr defTabSz="914400">
              <a:lnSpc>
                <a:spcPct val="100000"/>
              </a:lnSpc>
            </a:pPr>
            <a:endParaRPr b="0" lang="ru-RU" sz="2000" spc="-1" strike="noStrike">
              <a:solidFill>
                <a:srgbClr val="000000"/>
              </a:solidFill>
              <a:latin typeface="Open Sans"/>
            </a:endParaRPr>
          </a:p>
          <a:p>
            <a:pPr defTabSz="914400">
              <a:lnSpc>
                <a:spcPct val="100000"/>
              </a:lnSpc>
            </a:pPr>
            <a:endParaRPr b="0" lang="ru-RU" sz="2000" spc="-1" strike="noStrike">
              <a:solidFill>
                <a:srgbClr val="000000"/>
              </a:solidFill>
              <a:latin typeface="Open Sans"/>
            </a:endParaRPr>
          </a:p>
        </p:txBody>
      </p:sp>
      <p:pic>
        <p:nvPicPr>
          <p:cNvPr id="184" name="Picture 15" descr=""/>
          <p:cNvPicPr/>
          <p:nvPr/>
        </p:nvPicPr>
        <p:blipFill>
          <a:blip r:embed="rId1"/>
          <a:stretch/>
        </p:blipFill>
        <p:spPr>
          <a:xfrm>
            <a:off x="16920" y="0"/>
            <a:ext cx="9117000" cy="1065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5" name="Picture 10" descr=""/>
          <p:cNvPicPr/>
          <p:nvPr/>
        </p:nvPicPr>
        <p:blipFill>
          <a:blip r:embed="rId1"/>
          <a:stretch/>
        </p:blipFill>
        <p:spPr>
          <a:xfrm>
            <a:off x="11160" y="0"/>
            <a:ext cx="9129600" cy="1361520"/>
          </a:xfrm>
          <a:prstGeom prst="rect">
            <a:avLst/>
          </a:prstGeom>
          <a:ln w="0">
            <a:noFill/>
          </a:ln>
        </p:spPr>
      </p:pic>
      <p:sp>
        <p:nvSpPr>
          <p:cNvPr id="186" name="TextBox 8"/>
          <p:cNvSpPr/>
          <p:nvPr/>
        </p:nvSpPr>
        <p:spPr>
          <a:xfrm>
            <a:off x="402120" y="1628640"/>
            <a:ext cx="8334360" cy="91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ru-RU" sz="1800" spc="-1" strike="noStrike">
                <a:solidFill>
                  <a:srgbClr val="000000"/>
                </a:solidFill>
                <a:latin typeface="Times New Roman"/>
                <a:ea typeface="Arial"/>
              </a:rPr>
              <a:t>Количество постановлений о назначении административного наказания в виде предупреждения в 3 квартале 2025 года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graphicFrame>
        <p:nvGraphicFramePr>
          <p:cNvPr id="187" name="Таблица 1"/>
          <p:cNvGraphicFramePr/>
          <p:nvPr/>
        </p:nvGraphicFramePr>
        <p:xfrm>
          <a:off x="683640" y="2421000"/>
          <a:ext cx="7920360" cy="3383640"/>
        </p:xfrm>
        <a:graphic>
          <a:graphicData uri="http://schemas.openxmlformats.org/drawingml/2006/table">
            <a:tbl>
              <a:tblPr/>
              <a:tblGrid>
                <a:gridCol w="2640240"/>
                <a:gridCol w="2640240"/>
                <a:gridCol w="2640240"/>
              </a:tblGrid>
              <a:tr h="1127880">
                <a:tc>
                  <a:txBody>
                    <a:bodyPr anchor="t">
                      <a:noAutofit/>
                    </a:bodyPr>
                    <a:p>
                      <a:endParaRPr b="1" lang="ru-RU" sz="2400" spc="-1" strike="noStrike">
                        <a:solidFill>
                          <a:schemeClr val="lt1"/>
                        </a:solidFill>
                        <a:latin typeface="Calibri"/>
                        <a:ea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chemeClr val="lt1"/>
                          </a:solidFill>
                          <a:latin typeface="Times New Roman"/>
                          <a:ea typeface="Arial"/>
                        </a:rPr>
                        <a:t>Организация</a:t>
                      </a:r>
                      <a:endParaRPr b="0" lang="ru-RU" sz="24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chemeClr val="lt1"/>
                          </a:solidFill>
                          <a:latin typeface="Times New Roman"/>
                          <a:ea typeface="Arial"/>
                        </a:rPr>
                        <a:t>Количество</a:t>
                      </a:r>
                      <a:endParaRPr b="0" lang="ru-RU" sz="24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112788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2400" spc="-1" strike="noStrike">
                          <a:solidFill>
                            <a:schemeClr val="dk1"/>
                          </a:solidFill>
                          <a:latin typeface="Times New Roman"/>
                          <a:ea typeface="Arial"/>
                        </a:rPr>
                        <a:t>ФЗ ЯМ</a:t>
                      </a:r>
                      <a:endParaRPr b="0" lang="ru-RU" sz="24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2400" spc="-1" strike="noStrike">
                          <a:solidFill>
                            <a:schemeClr val="dk1"/>
                          </a:solidFill>
                          <a:latin typeface="Times New Roman"/>
                          <a:ea typeface="Arial"/>
                        </a:rPr>
                        <a:t>НИЯУ МИФИ</a:t>
                      </a:r>
                      <a:endParaRPr b="0" lang="ru-RU" sz="24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2400" spc="-1" strike="noStrike">
                          <a:solidFill>
                            <a:schemeClr val="dk1"/>
                          </a:solidFill>
                          <a:latin typeface="Times New Roman"/>
                          <a:ea typeface="Arial"/>
                        </a:rPr>
                        <a:t>1</a:t>
                      </a:r>
                      <a:endParaRPr b="0" lang="ru-RU" sz="24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1127880"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2400" spc="-1" strike="noStrike">
                          <a:solidFill>
                            <a:schemeClr val="dk1"/>
                          </a:solidFill>
                          <a:latin typeface="Times New Roman"/>
                          <a:ea typeface="Arial"/>
                        </a:rPr>
                        <a:t>ФЗ ЯМ</a:t>
                      </a:r>
                      <a:endParaRPr b="0" lang="ru-RU" sz="24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2400" spc="-1" strike="noStrike">
                          <a:solidFill>
                            <a:schemeClr val="dk1"/>
                          </a:solidFill>
                          <a:latin typeface="Times New Roman"/>
                          <a:ea typeface="Arial"/>
                        </a:rPr>
                        <a:t>ММО ОИЯИ</a:t>
                      </a:r>
                      <a:endParaRPr b="0" lang="ru-RU" sz="24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2400" spc="-1" strike="noStrike">
                          <a:solidFill>
                            <a:schemeClr val="dk1"/>
                          </a:solidFill>
                          <a:latin typeface="Times New Roman"/>
                          <a:ea typeface="Arial"/>
                        </a:rPr>
                        <a:t>1</a:t>
                      </a:r>
                      <a:endParaRPr b="0" lang="ru-RU" sz="2400" spc="-1" strike="noStrike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TextBox 6"/>
          <p:cNvSpPr/>
          <p:nvPr/>
        </p:nvSpPr>
        <p:spPr>
          <a:xfrm>
            <a:off x="1162440" y="1364040"/>
            <a:ext cx="7118640" cy="41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ru-RU" sz="2150" spc="-1" strike="noStrike">
                <a:solidFill>
                  <a:srgbClr val="000000"/>
                </a:solidFill>
                <a:latin typeface="Times New Roman"/>
                <a:ea typeface="Arial"/>
              </a:rPr>
              <a:t>Выявленные аномалии</a:t>
            </a:r>
            <a:endParaRPr b="0" lang="ru-RU" sz="215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89" name="TextBox 7"/>
          <p:cNvSpPr/>
          <p:nvPr/>
        </p:nvSpPr>
        <p:spPr>
          <a:xfrm>
            <a:off x="179640" y="1440000"/>
            <a:ext cx="896004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endParaRPr b="0" lang="ru-RU" sz="2000" spc="-1" strike="noStrike">
              <a:solidFill>
                <a:srgbClr val="000000"/>
              </a:solidFill>
              <a:latin typeface="Open Sans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b="0" lang="ru-RU" sz="1600" spc="-1" strike="noStrike">
                <a:solidFill>
                  <a:schemeClr val="dk1"/>
                </a:solidFill>
                <a:latin typeface="Times New Roman"/>
                <a:ea typeface="Arial"/>
              </a:rPr>
              <a:t>В 3 квартале не было выявлено аномалий.</a:t>
            </a: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</p:txBody>
      </p:sp>
      <p:pic>
        <p:nvPicPr>
          <p:cNvPr id="190" name="Picture 9" descr=""/>
          <p:cNvPicPr/>
          <p:nvPr/>
        </p:nvPicPr>
        <p:blipFill>
          <a:blip r:embed="rId1"/>
          <a:stretch/>
        </p:blipFill>
        <p:spPr>
          <a:xfrm>
            <a:off x="16920" y="0"/>
            <a:ext cx="9117000" cy="1065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1" name="Picture 4" descr=""/>
          <p:cNvPicPr/>
          <p:nvPr/>
        </p:nvPicPr>
        <p:blipFill>
          <a:blip r:embed="rId1"/>
          <a:stretch/>
        </p:blipFill>
        <p:spPr>
          <a:xfrm>
            <a:off x="0" y="0"/>
            <a:ext cx="9145440" cy="707400"/>
          </a:xfrm>
          <a:prstGeom prst="rect">
            <a:avLst/>
          </a:prstGeom>
          <a:ln w="0">
            <a:noFill/>
          </a:ln>
        </p:spPr>
      </p:pic>
      <p:sp>
        <p:nvSpPr>
          <p:cNvPr id="192" name="TextBox 1"/>
          <p:cNvSpPr/>
          <p:nvPr/>
        </p:nvSpPr>
        <p:spPr>
          <a:xfrm>
            <a:off x="1162440" y="1364040"/>
            <a:ext cx="7118640" cy="74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ru-RU" sz="2150" spc="-1" strike="noStrike">
                <a:solidFill>
                  <a:srgbClr val="000000"/>
                </a:solidFill>
                <a:latin typeface="Times New Roman"/>
                <a:ea typeface="Arial"/>
              </a:rPr>
              <a:t>Основные нарушения на объектах ЯТЦ, выявленные при проведении надзорных мероприятий</a:t>
            </a:r>
            <a:endParaRPr b="0" lang="ru-RU" sz="215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93" name="TextBox 2"/>
          <p:cNvSpPr/>
          <p:nvPr/>
        </p:nvSpPr>
        <p:spPr>
          <a:xfrm>
            <a:off x="180000" y="2340000"/>
            <a:ext cx="8820720" cy="344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b="0" lang="ru-RU" sz="2000" spc="-1" strike="noStrike">
                <a:solidFill>
                  <a:schemeClr val="dk1"/>
                </a:solidFill>
                <a:latin typeface="Times New Roman"/>
                <a:ea typeface="Times New Roman"/>
              </a:rPr>
              <a:t>Не в полном объеме проводится техническое обслуживание</a:t>
            </a:r>
            <a:r>
              <a:rPr b="0" lang="ru-RU" sz="2000" spc="-1" strike="noStrike">
                <a:solidFill>
                  <a:schemeClr val="dk1"/>
                </a:solidFill>
                <a:latin typeface="Times New Roman"/>
                <a:ea typeface="Arial"/>
              </a:rPr>
              <a:t> оборудования </a:t>
            </a:r>
            <a:br>
              <a:rPr sz="2000"/>
            </a:br>
            <a:r>
              <a:rPr b="0" lang="ru-RU" sz="2000" spc="-1" strike="noStrike">
                <a:solidFill>
                  <a:schemeClr val="dk1"/>
                </a:solidFill>
                <a:latin typeface="Times New Roman"/>
                <a:ea typeface="Arial"/>
              </a:rPr>
              <a:t>и его планирование</a:t>
            </a:r>
            <a:endParaRPr b="0" lang="ru-RU" sz="2000" spc="-1" strike="noStrike">
              <a:solidFill>
                <a:srgbClr val="000000"/>
              </a:solidFill>
              <a:latin typeface="Open Sans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b="0" lang="ru-RU" sz="2000" spc="-1" strike="noStrike">
                <a:solidFill>
                  <a:schemeClr val="dk1"/>
                </a:solidFill>
                <a:latin typeface="Times New Roman"/>
                <a:ea typeface="Arial"/>
              </a:rPr>
              <a:t>Нарушение ведения учетных документов</a:t>
            </a:r>
            <a:endParaRPr b="0" lang="ru-RU" sz="2000" spc="-1" strike="noStrike">
              <a:solidFill>
                <a:srgbClr val="000000"/>
              </a:solidFill>
              <a:latin typeface="Open Sans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b="0" lang="ru-RU" sz="2000" spc="-1" strike="noStrike">
                <a:solidFill>
                  <a:schemeClr val="dk1"/>
                </a:solidFill>
                <a:latin typeface="Times New Roman"/>
                <a:ea typeface="Arial"/>
              </a:rPr>
              <a:t>Нарушение порядка проведения физической инвентаризации</a:t>
            </a:r>
            <a:endParaRPr b="0" lang="ru-RU" sz="2000" spc="-1" strike="noStrike">
              <a:solidFill>
                <a:srgbClr val="000000"/>
              </a:solidFill>
              <a:latin typeface="Open Sans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b="0" lang="ru-RU" sz="2000" spc="-1" strike="noStrike">
                <a:solidFill>
                  <a:schemeClr val="dk1"/>
                </a:solidFill>
                <a:latin typeface="Times New Roman"/>
                <a:ea typeface="Arial"/>
              </a:rPr>
              <a:t>Нарушение порядка обращения с пломбами</a:t>
            </a:r>
            <a:endParaRPr b="0" lang="ru-RU" sz="2000" spc="-1" strike="noStrike">
              <a:solidFill>
                <a:srgbClr val="000000"/>
              </a:solidFill>
              <a:latin typeface="Open Sans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b="0" lang="ru-RU" sz="2000" spc="-1" strike="noStrike">
                <a:solidFill>
                  <a:schemeClr val="dk1"/>
                </a:solidFill>
                <a:latin typeface="Times New Roman"/>
                <a:ea typeface="Arial"/>
              </a:rPr>
              <a:t>Отсутствие вооруженной охраны на ядерных объектах</a:t>
            </a:r>
            <a:endParaRPr b="0" lang="ru-RU" sz="2000" spc="-1" strike="noStrike">
              <a:solidFill>
                <a:srgbClr val="000000"/>
              </a:solidFill>
              <a:latin typeface="Open Sans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b="0" lang="ru-RU" sz="2000" spc="-1" strike="noStrike">
                <a:solidFill>
                  <a:schemeClr val="dk1"/>
                </a:solidFill>
                <a:latin typeface="Times New Roman"/>
                <a:ea typeface="Arial"/>
              </a:rPr>
              <a:t>Не в полном объеме проводится обслуживание территорий, непосредственно прилегающих к периметру защищенной зоны </a:t>
            </a:r>
            <a:endParaRPr b="0" lang="ru-RU" sz="2000" spc="-1" strike="noStrike">
              <a:solidFill>
                <a:srgbClr val="000000"/>
              </a:solidFill>
              <a:latin typeface="Open Sans"/>
            </a:endParaRPr>
          </a:p>
          <a:p>
            <a:pPr defTabSz="914400">
              <a:lnSpc>
                <a:spcPct val="100000"/>
              </a:lnSpc>
            </a:pPr>
            <a:endParaRPr b="0" lang="ru-RU" sz="2000" spc="-1" strike="noStrike">
              <a:solidFill>
                <a:srgbClr val="000000"/>
              </a:solidFill>
              <a:latin typeface="Open Sans"/>
            </a:endParaRPr>
          </a:p>
          <a:p>
            <a:pPr defTabSz="914400">
              <a:lnSpc>
                <a:spcPct val="100000"/>
              </a:lnSpc>
            </a:pPr>
            <a:endParaRPr b="0" lang="ru-RU" sz="2000" spc="-1" strike="noStrike">
              <a:solidFill>
                <a:srgbClr val="000000"/>
              </a:solidFill>
              <a:latin typeface="Open Sans"/>
            </a:endParaRPr>
          </a:p>
          <a:p>
            <a:pPr defTabSz="914400">
              <a:lnSpc>
                <a:spcPct val="100000"/>
              </a:lnSpc>
            </a:pPr>
            <a:endParaRPr b="0" lang="ru-RU" sz="2000" spc="-1" strike="noStrike">
              <a:solidFill>
                <a:srgbClr val="000000"/>
              </a:solidFill>
              <a:latin typeface="Open Sans"/>
            </a:endParaRPr>
          </a:p>
        </p:txBody>
      </p:sp>
      <p:pic>
        <p:nvPicPr>
          <p:cNvPr id="194" name="Picture 2" descr=""/>
          <p:cNvPicPr/>
          <p:nvPr/>
        </p:nvPicPr>
        <p:blipFill>
          <a:blip r:embed="rId2"/>
          <a:stretch/>
        </p:blipFill>
        <p:spPr>
          <a:xfrm>
            <a:off x="16920" y="0"/>
            <a:ext cx="9117000" cy="1065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TextBox 1"/>
          <p:cNvSpPr/>
          <p:nvPr/>
        </p:nvSpPr>
        <p:spPr>
          <a:xfrm>
            <a:off x="1137960" y="1367640"/>
            <a:ext cx="7119000" cy="74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ru-RU" sz="2150" spc="-1" strike="noStrike">
                <a:solidFill>
                  <a:srgbClr val="000000"/>
                </a:solidFill>
                <a:latin typeface="Times New Roman"/>
                <a:ea typeface="Arial"/>
              </a:rPr>
              <a:t>Основные причины нарушений, выявляемых </a:t>
            </a:r>
            <a:br>
              <a:rPr sz="2150"/>
            </a:br>
            <a:r>
              <a:rPr b="1" lang="ru-RU" sz="2150" spc="-1" strike="noStrike">
                <a:solidFill>
                  <a:srgbClr val="000000"/>
                </a:solidFill>
                <a:latin typeface="Times New Roman"/>
                <a:ea typeface="Arial"/>
              </a:rPr>
              <a:t>при проведении надзорных мероприятий</a:t>
            </a:r>
            <a:endParaRPr b="0" lang="ru-RU" sz="215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96" name="TextBox 2"/>
          <p:cNvSpPr/>
          <p:nvPr/>
        </p:nvSpPr>
        <p:spPr>
          <a:xfrm>
            <a:off x="179640" y="2154960"/>
            <a:ext cx="9267840" cy="405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457200" indent="-45720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b="0" lang="ru-RU" sz="2000" spc="-1" strike="noStrike">
                <a:solidFill>
                  <a:schemeClr val="dk1"/>
                </a:solidFill>
                <a:latin typeface="Times New Roman"/>
                <a:ea typeface="Arial"/>
              </a:rPr>
              <a:t>Недостаточное количество специалистов в подразделениях занимающихся вопросами УК ФЗ ЯМ на поднадзорных предприятиях</a:t>
            </a:r>
            <a:endParaRPr b="0" lang="ru-RU" sz="2000" spc="-1" strike="noStrike">
              <a:solidFill>
                <a:srgbClr val="000000"/>
              </a:solidFill>
              <a:latin typeface="Open Sans"/>
            </a:endParaRPr>
          </a:p>
          <a:p>
            <a:pPr defTabSz="914400">
              <a:lnSpc>
                <a:spcPct val="100000"/>
              </a:lnSpc>
            </a:pPr>
            <a:endParaRPr b="0" lang="ru-RU" sz="2000" spc="-1" strike="noStrike">
              <a:solidFill>
                <a:srgbClr val="000000"/>
              </a:solidFill>
              <a:latin typeface="Open Sans"/>
            </a:endParaRPr>
          </a:p>
          <a:p>
            <a:pPr marL="457200" indent="-45720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b="0" lang="ru-RU" sz="2000" spc="-1" strike="noStrike">
                <a:solidFill>
                  <a:schemeClr val="dk1"/>
                </a:solidFill>
                <a:latin typeface="Times New Roman"/>
                <a:ea typeface="Arial"/>
              </a:rPr>
              <a:t>Неполное понимание специалистами поднадзорных предприятий вопросов, касающихся их должностных обязанностей</a:t>
            </a:r>
            <a:endParaRPr b="0" lang="ru-RU" sz="2000" spc="-1" strike="noStrike">
              <a:solidFill>
                <a:srgbClr val="000000"/>
              </a:solidFill>
              <a:latin typeface="Open Sans"/>
            </a:endParaRPr>
          </a:p>
          <a:p>
            <a:pPr defTabSz="914400">
              <a:lnSpc>
                <a:spcPct val="100000"/>
              </a:lnSpc>
            </a:pPr>
            <a:endParaRPr b="0" lang="ru-RU" sz="2000" spc="-1" strike="noStrike">
              <a:solidFill>
                <a:srgbClr val="000000"/>
              </a:solidFill>
              <a:latin typeface="Open Sans"/>
            </a:endParaRPr>
          </a:p>
          <a:p>
            <a:pPr marL="457200" indent="-45720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b="0" lang="ru-RU" sz="2000" spc="-1" strike="noStrike">
                <a:solidFill>
                  <a:schemeClr val="dk1"/>
                </a:solidFill>
                <a:latin typeface="Times New Roman"/>
                <a:ea typeface="Arial"/>
              </a:rPr>
              <a:t>Недостаточный контроль со стороны руководства среднего и высшего звена предприятий</a:t>
            </a:r>
            <a:endParaRPr b="0" lang="ru-RU" sz="2000" spc="-1" strike="noStrike">
              <a:solidFill>
                <a:srgbClr val="000000"/>
              </a:solidFill>
              <a:latin typeface="Open Sans"/>
            </a:endParaRPr>
          </a:p>
          <a:p>
            <a:pPr defTabSz="914400">
              <a:lnSpc>
                <a:spcPct val="100000"/>
              </a:lnSpc>
            </a:pPr>
            <a:endParaRPr b="0" lang="ru-RU" sz="2000" spc="-1" strike="noStrike">
              <a:solidFill>
                <a:srgbClr val="000000"/>
              </a:solidFill>
              <a:latin typeface="Open Sans"/>
            </a:endParaRPr>
          </a:p>
          <a:p>
            <a:pPr marL="457200" indent="-45720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b="0" lang="ru-RU" sz="2000" spc="-1" strike="noStrike">
                <a:solidFill>
                  <a:schemeClr val="dk1"/>
                </a:solidFill>
                <a:latin typeface="Times New Roman"/>
                <a:ea typeface="Arial"/>
              </a:rPr>
              <a:t>Недостаточное финансирование деятельности по ФЗ в части касающейся оснащения ядерных объектов вооруженной охраной</a:t>
            </a:r>
            <a:endParaRPr b="0" lang="ru-RU" sz="2000" spc="-1" strike="noStrike">
              <a:solidFill>
                <a:srgbClr val="000000"/>
              </a:solidFill>
              <a:latin typeface="Open Sans"/>
            </a:endParaRPr>
          </a:p>
          <a:p>
            <a:pPr defTabSz="914400">
              <a:lnSpc>
                <a:spcPct val="100000"/>
              </a:lnSpc>
            </a:pPr>
            <a:endParaRPr b="0" lang="ru-RU" sz="2000" spc="-1" strike="noStrike">
              <a:solidFill>
                <a:srgbClr val="000000"/>
              </a:solidFill>
              <a:latin typeface="Open Sans"/>
            </a:endParaRPr>
          </a:p>
          <a:p>
            <a:pPr defTabSz="914400">
              <a:lnSpc>
                <a:spcPct val="100000"/>
              </a:lnSpc>
            </a:pPr>
            <a:endParaRPr b="0" lang="ru-RU" sz="2000" spc="-1" strike="noStrike">
              <a:solidFill>
                <a:srgbClr val="000000"/>
              </a:solidFill>
              <a:latin typeface="Open Sans"/>
            </a:endParaRPr>
          </a:p>
        </p:txBody>
      </p:sp>
      <p:pic>
        <p:nvPicPr>
          <p:cNvPr id="197" name="Picture 2" descr=""/>
          <p:cNvPicPr/>
          <p:nvPr/>
        </p:nvPicPr>
        <p:blipFill>
          <a:blip r:embed="rId1"/>
          <a:stretch/>
        </p:blipFill>
        <p:spPr>
          <a:xfrm>
            <a:off x="16920" y="0"/>
            <a:ext cx="9117000" cy="1065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TextBox 1"/>
          <p:cNvSpPr/>
          <p:nvPr/>
        </p:nvSpPr>
        <p:spPr>
          <a:xfrm>
            <a:off x="1137960" y="2853000"/>
            <a:ext cx="7118640" cy="91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ru-RU" sz="5400" spc="-1" strike="noStrike">
                <a:solidFill>
                  <a:srgbClr val="000000"/>
                </a:solidFill>
                <a:latin typeface="Times New Roman"/>
                <a:ea typeface="Arial"/>
              </a:rPr>
              <a:t>Спасибо за внимание!</a:t>
            </a:r>
            <a:endParaRPr b="0" lang="ru-RU" sz="5400" spc="-1" strike="noStrike">
              <a:solidFill>
                <a:srgbClr val="000000"/>
              </a:solidFill>
              <a:latin typeface="Open Sans"/>
            </a:endParaRPr>
          </a:p>
        </p:txBody>
      </p:sp>
      <p:pic>
        <p:nvPicPr>
          <p:cNvPr id="199" name="Picture 2" descr=""/>
          <p:cNvPicPr/>
          <p:nvPr/>
        </p:nvPicPr>
        <p:blipFill>
          <a:blip r:embed="rId1"/>
          <a:stretch/>
        </p:blipFill>
        <p:spPr>
          <a:xfrm>
            <a:off x="16920" y="0"/>
            <a:ext cx="9117000" cy="1065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9" name="Диаграмма 3"/>
          <p:cNvGraphicFramePr/>
          <p:nvPr/>
        </p:nvGraphicFramePr>
        <p:xfrm>
          <a:off x="0" y="980640"/>
          <a:ext cx="9098280" cy="5174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131" name="TextBox 2"/>
          <p:cNvSpPr/>
          <p:nvPr/>
        </p:nvSpPr>
        <p:spPr>
          <a:xfrm>
            <a:off x="402120" y="1628640"/>
            <a:ext cx="8329680" cy="585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ru-RU" sz="1800" spc="-1" strike="noStrike">
                <a:solidFill>
                  <a:srgbClr val="000000"/>
                </a:solidFill>
                <a:latin typeface="Times New Roman"/>
                <a:ea typeface="Arial"/>
              </a:rPr>
              <a:t>Основные направления деятельности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b="0" lang="ru-RU" sz="1800" spc="-1" strike="noStrike">
                <a:solidFill>
                  <a:schemeClr val="dk1"/>
                </a:solidFill>
                <a:latin typeface="Times New Roman"/>
                <a:ea typeface="Arial"/>
              </a:rPr>
              <a:t>Организация и проведение плановых и внеплановых проверок, в том числе в составе комиссий Центрального аппарата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b="0" lang="ru-RU" sz="1800" spc="-1" strike="noStrike">
                <a:solidFill>
                  <a:schemeClr val="dk1"/>
                </a:solidFill>
                <a:latin typeface="Times New Roman"/>
                <a:ea typeface="Arial"/>
              </a:rPr>
              <a:t>Проведение проверок в режиме постоянного государственного надзора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b="0" lang="ru-RU" sz="1800" spc="-1" strike="noStrike">
                <a:solidFill>
                  <a:schemeClr val="dk1"/>
                </a:solidFill>
                <a:latin typeface="Times New Roman"/>
                <a:ea typeface="Arial"/>
              </a:rPr>
              <a:t>Участие в нормотворческой деятельности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b="0" lang="ru-RU" sz="1800" spc="-1" strike="noStrike">
                <a:solidFill>
                  <a:schemeClr val="dk1"/>
                </a:solidFill>
                <a:latin typeface="Times New Roman"/>
                <a:ea typeface="Arial"/>
              </a:rPr>
              <a:t>Участие в оказании государственных услуг (лицензирование деятельности в области использования атомной энергии, выдача работникам ОИАЭ разрешений Ростехнадзора на право ведения работ в области использования атомной энергии)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pic>
        <p:nvPicPr>
          <p:cNvPr id="132" name="Picture 2" descr=""/>
          <p:cNvPicPr/>
          <p:nvPr/>
        </p:nvPicPr>
        <p:blipFill>
          <a:blip r:embed="rId2"/>
          <a:stretch/>
        </p:blipFill>
        <p:spPr>
          <a:xfrm>
            <a:off x="16920" y="0"/>
            <a:ext cx="9117000" cy="1065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" name="Диаграмма 1"/>
          <p:cNvGraphicFramePr/>
          <p:nvPr/>
        </p:nvGraphicFramePr>
        <p:xfrm>
          <a:off x="0" y="980640"/>
          <a:ext cx="9100440" cy="51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pic>
        <p:nvPicPr>
          <p:cNvPr id="135" name="Picture 6" descr=""/>
          <p:cNvPicPr/>
          <p:nvPr/>
        </p:nvPicPr>
        <p:blipFill>
          <a:blip r:embed="rId2"/>
          <a:stretch/>
        </p:blipFill>
        <p:spPr>
          <a:xfrm>
            <a:off x="11160" y="0"/>
            <a:ext cx="9127800" cy="1359720"/>
          </a:xfrm>
          <a:prstGeom prst="rect">
            <a:avLst/>
          </a:prstGeom>
          <a:ln w="0">
            <a:noFill/>
          </a:ln>
        </p:spPr>
      </p:pic>
      <p:sp>
        <p:nvSpPr>
          <p:cNvPr id="136" name="TextBox 3"/>
          <p:cNvSpPr/>
          <p:nvPr/>
        </p:nvSpPr>
        <p:spPr>
          <a:xfrm>
            <a:off x="402120" y="1628640"/>
            <a:ext cx="8333640" cy="393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ru-RU" sz="1800" spc="-1" strike="noStrike">
                <a:solidFill>
                  <a:srgbClr val="000000"/>
                </a:solidFill>
                <a:latin typeface="Times New Roman"/>
                <a:ea typeface="Arial"/>
              </a:rPr>
              <a:t>Организации поднадзорные Центральному МТУ по надзору за ЯРБ Ростехнадзора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r>
              <a:rPr b="1" lang="ru-RU" sz="1800" spc="-1" strike="noStrike">
                <a:solidFill>
                  <a:schemeClr val="dk1"/>
                </a:solidFill>
                <a:latin typeface="Times New Roman"/>
                <a:ea typeface="Arial"/>
              </a:rPr>
              <a:t>ГК Росатом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b="0" lang="ru-RU" sz="1800" spc="-1" strike="noStrike">
                <a:solidFill>
                  <a:schemeClr val="dk1"/>
                </a:solidFill>
                <a:latin typeface="Times New Roman"/>
                <a:ea typeface="Arial"/>
              </a:rPr>
              <a:t>АО «ВНИИНМ»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b="0" lang="ru-RU" sz="1800" spc="-1" strike="noStrike">
                <a:solidFill>
                  <a:schemeClr val="dk1"/>
                </a:solidFill>
                <a:latin typeface="Times New Roman"/>
                <a:ea typeface="Arial"/>
              </a:rPr>
              <a:t>АО «МСЗ»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b="0" lang="ru-RU" sz="1800" spc="-1" strike="noStrike">
                <a:solidFill>
                  <a:schemeClr val="dk1"/>
                </a:solidFill>
                <a:latin typeface="Times New Roman"/>
                <a:ea typeface="Arial"/>
              </a:rPr>
              <a:t>АО «НИИ НПО «ЛУЧ»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b="0" lang="ru-RU" sz="1800" spc="-1" strike="noStrike">
                <a:solidFill>
                  <a:schemeClr val="dk1"/>
                </a:solidFill>
                <a:latin typeface="Times New Roman"/>
                <a:ea typeface="Arial"/>
              </a:rPr>
              <a:t>АО «НИИП»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b="0" lang="ru-RU" sz="1800" spc="-1" strike="noStrike">
                <a:solidFill>
                  <a:schemeClr val="dk1"/>
                </a:solidFill>
                <a:latin typeface="Times New Roman"/>
                <a:ea typeface="Arial"/>
              </a:rPr>
              <a:t>АО «НИКИЭТ»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b="0" lang="ru-RU" sz="1800" spc="-1" strike="noStrike">
                <a:solidFill>
                  <a:schemeClr val="dk1"/>
                </a:solidFill>
                <a:latin typeface="Times New Roman"/>
                <a:ea typeface="Arial"/>
              </a:rPr>
              <a:t>АО  «ГНЦ РФ-ФЭИ»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b="0" lang="ru-RU" sz="1800" spc="-1" strike="noStrike">
                <a:solidFill>
                  <a:schemeClr val="dk1"/>
                </a:solidFill>
                <a:latin typeface="Times New Roman"/>
                <a:ea typeface="Arial"/>
              </a:rPr>
              <a:t>ФГУП «РФЯЦ-ВНИИЭФ»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b="0" lang="ru-RU" sz="1800" spc="-1" strike="noStrike">
                <a:solidFill>
                  <a:schemeClr val="dk1"/>
                </a:solidFill>
                <a:latin typeface="Times New Roman"/>
                <a:ea typeface="Arial"/>
              </a:rPr>
              <a:t>филиал АО «Концерн Росэнергоатом» «Билибинская АЭС»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b="0" lang="ru-RU" sz="1800" spc="-1" strike="noStrike">
                <a:solidFill>
                  <a:schemeClr val="dk1"/>
                </a:solidFill>
                <a:latin typeface="Times New Roman"/>
                <a:ea typeface="Arial"/>
              </a:rPr>
              <a:t>АО «НИФХИ» им. Л.Я.Карпова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7" name="Диаграмма 2"/>
          <p:cNvGraphicFramePr/>
          <p:nvPr/>
        </p:nvGraphicFramePr>
        <p:xfrm>
          <a:off x="0" y="980640"/>
          <a:ext cx="9100440" cy="51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pic>
        <p:nvPicPr>
          <p:cNvPr id="139" name="Picture 8" descr=""/>
          <p:cNvPicPr/>
          <p:nvPr/>
        </p:nvPicPr>
        <p:blipFill>
          <a:blip r:embed="rId2"/>
          <a:stretch/>
        </p:blipFill>
        <p:spPr>
          <a:xfrm>
            <a:off x="11160" y="0"/>
            <a:ext cx="9127800" cy="1359720"/>
          </a:xfrm>
          <a:prstGeom prst="rect">
            <a:avLst/>
          </a:prstGeom>
          <a:ln w="0">
            <a:noFill/>
          </a:ln>
        </p:spPr>
      </p:pic>
      <p:sp>
        <p:nvSpPr>
          <p:cNvPr id="140" name="TextBox 5"/>
          <p:cNvSpPr/>
          <p:nvPr/>
        </p:nvSpPr>
        <p:spPr>
          <a:xfrm>
            <a:off x="402120" y="1628640"/>
            <a:ext cx="8332200" cy="502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ru-RU" sz="1800" spc="-1" strike="noStrike">
                <a:solidFill>
                  <a:srgbClr val="000000"/>
                </a:solidFill>
                <a:latin typeface="Times New Roman"/>
                <a:ea typeface="Arial"/>
              </a:rPr>
              <a:t>Организации поднадзорные Центральному МТУ по надзору за ЯРБ Ростехнадзора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r>
              <a:rPr b="1" lang="ru-RU" sz="1800" spc="-1" strike="noStrike">
                <a:solidFill>
                  <a:schemeClr val="dk1"/>
                </a:solidFill>
                <a:latin typeface="Times New Roman"/>
                <a:ea typeface="Arial"/>
              </a:rPr>
              <a:t>Правительственные организации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b="0" lang="ru-RU" sz="1800" spc="-1" strike="noStrike">
                <a:solidFill>
                  <a:schemeClr val="dk1"/>
                </a:solidFill>
                <a:latin typeface="Times New Roman"/>
                <a:ea typeface="Arial"/>
              </a:rPr>
              <a:t>«НИЦ «Курчатовский институт» в который включен ФГБУ «ГНЦ РФ ИТЭФ»</a:t>
            </a:r>
            <a:br>
              <a:rPr sz="1800"/>
            </a:br>
            <a:r>
              <a:rPr b="0" lang="ru-RU" sz="1800" spc="-1" strike="noStrike">
                <a:solidFill>
                  <a:schemeClr val="dk1"/>
                </a:solidFill>
                <a:latin typeface="Times New Roman"/>
                <a:ea typeface="Arial"/>
              </a:rPr>
              <a:t> (2 объекта)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r>
              <a:rPr b="1" lang="ru-RU" sz="1800" spc="-1" strike="noStrike">
                <a:solidFill>
                  <a:schemeClr val="dk1"/>
                </a:solidFill>
                <a:latin typeface="Times New Roman"/>
                <a:ea typeface="Arial"/>
              </a:rPr>
              <a:t>Минобрнауки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b="0" lang="ru-RU" sz="1800" spc="-1" strike="noStrike">
                <a:solidFill>
                  <a:schemeClr val="dk1"/>
                </a:solidFill>
                <a:latin typeface="Times New Roman"/>
                <a:ea typeface="Arial"/>
              </a:rPr>
              <a:t>НИЯУ МИФИ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b="0" lang="ru-RU" sz="1800" spc="-1" strike="noStrike">
                <a:solidFill>
                  <a:schemeClr val="dk1"/>
                </a:solidFill>
                <a:latin typeface="Times New Roman"/>
                <a:ea typeface="Arial"/>
              </a:rPr>
              <a:t>НИУ «МЭИ»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b="0" lang="ru-RU" sz="1800" spc="-1" strike="noStrike">
                <a:solidFill>
                  <a:schemeClr val="dk1"/>
                </a:solidFill>
                <a:latin typeface="Times New Roman"/>
                <a:ea typeface="Arial"/>
              </a:rPr>
              <a:t>ФГАОУ ВО «Севастопольский государственный университет»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r>
              <a:rPr b="1" lang="ru-RU" sz="1800" spc="-1" strike="noStrike">
                <a:solidFill>
                  <a:schemeClr val="dk1"/>
                </a:solidFill>
                <a:latin typeface="Times New Roman"/>
                <a:ea typeface="Arial"/>
              </a:rPr>
              <a:t>Международная межправительственная организация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b="0" lang="ru-RU" sz="1800" spc="-1" strike="noStrike">
                <a:solidFill>
                  <a:schemeClr val="dk1"/>
                </a:solidFill>
                <a:latin typeface="Times New Roman"/>
                <a:ea typeface="Arial"/>
              </a:rPr>
              <a:t>ММО ОИЯИ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1" name="Диаграмма 3"/>
          <p:cNvGraphicFramePr/>
          <p:nvPr/>
        </p:nvGraphicFramePr>
        <p:xfrm>
          <a:off x="0" y="980640"/>
          <a:ext cx="9098280" cy="5174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143" name="TextBox 2"/>
          <p:cNvSpPr/>
          <p:nvPr/>
        </p:nvSpPr>
        <p:spPr>
          <a:xfrm>
            <a:off x="402120" y="1628640"/>
            <a:ext cx="8329680" cy="612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ru-RU" sz="1800" spc="-1" strike="noStrike">
                <a:solidFill>
                  <a:srgbClr val="000000"/>
                </a:solidFill>
                <a:latin typeface="Times New Roman"/>
                <a:ea typeface="Arial"/>
              </a:rPr>
              <a:t>Направления надзора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b="0" lang="ru-RU" sz="1800" spc="-1" strike="noStrike">
                <a:solidFill>
                  <a:schemeClr val="dk1"/>
                </a:solidFill>
                <a:latin typeface="Times New Roman"/>
                <a:ea typeface="Arial"/>
              </a:rPr>
              <a:t>Надзор за ядерной и радиационной безопасностью предприятий топливного цикла (далее – ЯРБ ПТЦ) и организаций оказывающих услуги предприятиям топливного цикла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b="0" lang="ru-RU" sz="1800" spc="-1" strike="noStrike">
                <a:solidFill>
                  <a:schemeClr val="dk1"/>
                </a:solidFill>
                <a:latin typeface="Times New Roman"/>
                <a:ea typeface="Arial"/>
              </a:rPr>
              <a:t>Надзор за организациями осуществляющими транспортирование ядерных материалов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b="0" lang="ru-RU" sz="1800" spc="-1" strike="noStrike">
                <a:solidFill>
                  <a:schemeClr val="dk1"/>
                </a:solidFill>
                <a:latin typeface="Times New Roman"/>
                <a:ea typeface="Arial"/>
              </a:rPr>
              <a:t>Надзор за учетом и контролем ядерных материалов (далее – УК ЯМ)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marL="285840" indent="-285840" algn="just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b="0" lang="ru-RU" sz="1800" spc="-1" strike="noStrike">
                <a:solidFill>
                  <a:schemeClr val="dk1"/>
                </a:solidFill>
                <a:latin typeface="Times New Roman"/>
                <a:ea typeface="Arial"/>
              </a:rPr>
              <a:t>Надзор за обеспечением физической защиты ядерных установок и пунктов хранения (далее –ФЗ)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just"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pic>
        <p:nvPicPr>
          <p:cNvPr id="144" name="Picture 2" descr=""/>
          <p:cNvPicPr/>
          <p:nvPr/>
        </p:nvPicPr>
        <p:blipFill>
          <a:blip r:embed="rId2"/>
          <a:stretch/>
        </p:blipFill>
        <p:spPr>
          <a:xfrm>
            <a:off x="16920" y="0"/>
            <a:ext cx="9117000" cy="1065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5" name="Диаграмма 3"/>
          <p:cNvGraphicFramePr/>
          <p:nvPr/>
        </p:nvGraphicFramePr>
        <p:xfrm>
          <a:off x="0" y="980640"/>
          <a:ext cx="9098280" cy="5174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147" name="TextBox 2"/>
          <p:cNvSpPr/>
          <p:nvPr/>
        </p:nvSpPr>
        <p:spPr>
          <a:xfrm>
            <a:off x="408960" y="1381680"/>
            <a:ext cx="8338680" cy="91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ru-RU" sz="1800" spc="-1" strike="noStrike">
                <a:solidFill>
                  <a:srgbClr val="000000"/>
                </a:solidFill>
                <a:latin typeface="Times New Roman"/>
                <a:ea typeface="Arial"/>
              </a:rPr>
              <a:t>Количество проведенных инспекций по направлениям УК ЯМ и ФЗ ЯМ  </a:t>
            </a:r>
            <a:br>
              <a:rPr sz="1800"/>
            </a:br>
            <a:r>
              <a:rPr b="1" lang="ru-RU" sz="1800" spc="-1" strike="noStrike">
                <a:solidFill>
                  <a:srgbClr val="000000"/>
                </a:solidFill>
                <a:latin typeface="Times New Roman"/>
                <a:ea typeface="Arial"/>
              </a:rPr>
              <a:t>в</a:t>
            </a:r>
            <a:r>
              <a:rPr b="1" lang="ru-RU" sz="1800" spc="-1" strike="noStrike">
                <a:solidFill>
                  <a:schemeClr val="dk1"/>
                </a:solidFill>
                <a:latin typeface="Times New Roman"/>
                <a:ea typeface="Arial"/>
              </a:rPr>
              <a:t> 3 квартале 2025 года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48" name=""/>
          <p:cNvSpPr/>
          <p:nvPr/>
        </p:nvSpPr>
        <p:spPr>
          <a:xfrm>
            <a:off x="3405240" y="5109840"/>
            <a:ext cx="29556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wrap="none" horzOverflow="overflow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ru-RU" sz="1800" spc="-1" strike="noStrike">
                <a:solidFill>
                  <a:schemeClr val="lt1"/>
                </a:solidFill>
                <a:latin typeface="Calibri"/>
                <a:ea typeface="Arial"/>
              </a:rPr>
              <a:t>8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pic>
        <p:nvPicPr>
          <p:cNvPr id="149" name="Picture 2" descr=""/>
          <p:cNvPicPr/>
          <p:nvPr/>
        </p:nvPicPr>
        <p:blipFill>
          <a:blip r:embed="rId2"/>
          <a:stretch/>
        </p:blipFill>
        <p:spPr>
          <a:xfrm>
            <a:off x="16920" y="0"/>
            <a:ext cx="9117000" cy="1065960"/>
          </a:xfrm>
          <a:prstGeom prst="rect">
            <a:avLst/>
          </a:prstGeom>
          <a:ln w="0">
            <a:noFill/>
          </a:ln>
        </p:spPr>
      </p:pic>
      <p:sp>
        <p:nvSpPr>
          <p:cNvPr id="150" name=""/>
          <p:cNvSpPr/>
          <p:nvPr/>
        </p:nvSpPr>
        <p:spPr>
          <a:xfrm>
            <a:off x="2564280" y="5760000"/>
            <a:ext cx="4086360" cy="33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  <a:ea typeface="Arial"/>
            </a:endParaRPr>
          </a:p>
        </p:txBody>
      </p:sp>
      <p:graphicFrame>
        <p:nvGraphicFramePr>
          <p:cNvPr id="151" name=""/>
          <p:cNvGraphicFramePr/>
          <p:nvPr/>
        </p:nvGraphicFramePr>
        <p:xfrm>
          <a:off x="720000" y="1980000"/>
          <a:ext cx="7739640" cy="2699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2" name=""/>
          <p:cNvSpPr/>
          <p:nvPr/>
        </p:nvSpPr>
        <p:spPr>
          <a:xfrm>
            <a:off x="1033200" y="4623480"/>
            <a:ext cx="1338480" cy="54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</a:rPr>
              <a:t>1. АО «МСЗ»</a:t>
            </a: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100000"/>
              </a:lnSpc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</a:rPr>
              <a:t>2. АО «МСЗ»</a:t>
            </a: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53" name=""/>
          <p:cNvSpPr/>
          <p:nvPr/>
        </p:nvSpPr>
        <p:spPr>
          <a:xfrm>
            <a:off x="3824640" y="4500000"/>
            <a:ext cx="2835000" cy="167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</a:rPr>
              <a:t>1. АО «МСЗ»</a:t>
            </a: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100000"/>
              </a:lnSpc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</a:rPr>
              <a:t>2. НИЯУ МИФИ</a:t>
            </a: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100000"/>
              </a:lnSpc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</a:rPr>
              <a:t>3. НИЯУ МИФИ</a:t>
            </a: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100000"/>
              </a:lnSpc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</a:rPr>
              <a:t>4. ФГБОУ ВПО «НИУ «МЭИ»</a:t>
            </a: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100000"/>
              </a:lnSpc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</a:rPr>
              <a:t>5. АО «НИКИЭТ»</a:t>
            </a: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100000"/>
              </a:lnSpc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</a:rPr>
              <a:t>6. ММО ОИЯИ</a:t>
            </a: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100000"/>
              </a:lnSpc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</a:rPr>
              <a:t>7. АО «ГНЦ РФ – ФЭИ»</a:t>
            </a: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4" name="Диаграмма 4"/>
          <p:cNvGraphicFramePr/>
          <p:nvPr/>
        </p:nvGraphicFramePr>
        <p:xfrm>
          <a:off x="0" y="980640"/>
          <a:ext cx="9098280" cy="5174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156" name="TextBox 9"/>
          <p:cNvSpPr/>
          <p:nvPr/>
        </p:nvSpPr>
        <p:spPr>
          <a:xfrm>
            <a:off x="408960" y="1381680"/>
            <a:ext cx="8338680" cy="91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ru-RU" sz="1800" spc="-1" strike="noStrike">
                <a:solidFill>
                  <a:srgbClr val="000000"/>
                </a:solidFill>
                <a:latin typeface="Times New Roman"/>
                <a:ea typeface="Arial"/>
              </a:rPr>
              <a:t>Количество проведенных инспекций по направлению </a:t>
            </a:r>
            <a:r>
              <a:rPr b="1" lang="ru-RU" sz="1800" spc="-1" strike="noStrike">
                <a:solidFill>
                  <a:schemeClr val="dk1"/>
                </a:solidFill>
                <a:latin typeface="Times New Roman"/>
                <a:ea typeface="Arial"/>
              </a:rPr>
              <a:t>ЯРБ</a:t>
            </a:r>
            <a:r>
              <a:rPr b="1" lang="ru-RU" sz="1800" spc="-1" strike="noStrike">
                <a:solidFill>
                  <a:srgbClr val="000000"/>
                </a:solidFill>
                <a:latin typeface="Times New Roman"/>
                <a:ea typeface="Arial"/>
              </a:rPr>
              <a:t>  в 3 квартале</a:t>
            </a:r>
            <a:r>
              <a:rPr b="1" lang="ru-RU" sz="1800" spc="-1" strike="noStrike">
                <a:solidFill>
                  <a:schemeClr val="dk1"/>
                </a:solidFill>
                <a:latin typeface="Times New Roman"/>
                <a:ea typeface="Arial"/>
              </a:rPr>
              <a:t> 2025 года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57" name=""/>
          <p:cNvSpPr/>
          <p:nvPr/>
        </p:nvSpPr>
        <p:spPr>
          <a:xfrm>
            <a:off x="3405240" y="5109840"/>
            <a:ext cx="29556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wrap="none" horzOverflow="overflow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ru-RU" sz="1800" spc="-1" strike="noStrike">
                <a:solidFill>
                  <a:schemeClr val="lt1"/>
                </a:solidFill>
                <a:latin typeface="Calibri"/>
                <a:ea typeface="Arial"/>
              </a:rPr>
              <a:t>8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pic>
        <p:nvPicPr>
          <p:cNvPr id="158" name="Picture 12" descr=""/>
          <p:cNvPicPr/>
          <p:nvPr/>
        </p:nvPicPr>
        <p:blipFill>
          <a:blip r:embed="rId2"/>
          <a:stretch/>
        </p:blipFill>
        <p:spPr>
          <a:xfrm>
            <a:off x="16920" y="0"/>
            <a:ext cx="9117000" cy="1065960"/>
          </a:xfrm>
          <a:prstGeom prst="rect">
            <a:avLst/>
          </a:prstGeom>
          <a:ln w="0">
            <a:noFill/>
          </a:ln>
        </p:spPr>
      </p:pic>
      <p:sp>
        <p:nvSpPr>
          <p:cNvPr id="159" name=""/>
          <p:cNvSpPr/>
          <p:nvPr/>
        </p:nvSpPr>
        <p:spPr>
          <a:xfrm>
            <a:off x="2564280" y="5760000"/>
            <a:ext cx="4086360" cy="33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  <a:ea typeface="Arial"/>
            </a:endParaRPr>
          </a:p>
        </p:txBody>
      </p:sp>
      <p:graphicFrame>
        <p:nvGraphicFramePr>
          <p:cNvPr id="160" name=""/>
          <p:cNvGraphicFramePr/>
          <p:nvPr/>
        </p:nvGraphicFramePr>
        <p:xfrm>
          <a:off x="720000" y="1980000"/>
          <a:ext cx="7559640" cy="2519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1" name=""/>
          <p:cNvSpPr/>
          <p:nvPr/>
        </p:nvSpPr>
        <p:spPr>
          <a:xfrm>
            <a:off x="1725840" y="4320000"/>
            <a:ext cx="1513800" cy="76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</a:rPr>
              <a:t>1. АО «МСЗ»</a:t>
            </a: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100000"/>
              </a:lnSpc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</a:rPr>
              <a:t>2. АО «МСЗ»</a:t>
            </a: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100000"/>
              </a:lnSpc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</a:rPr>
              <a:t>3. ММО ОИЯИ</a:t>
            </a: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62" name=""/>
          <p:cNvSpPr/>
          <p:nvPr/>
        </p:nvSpPr>
        <p:spPr>
          <a:xfrm>
            <a:off x="4380840" y="4320000"/>
            <a:ext cx="4078800" cy="31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</a:rPr>
              <a:t>1. ООО «Научно-технический центр «Бакор»</a:t>
            </a: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" name="Диаграмма 3"/>
          <p:cNvGraphicFramePr/>
          <p:nvPr/>
        </p:nvGraphicFramePr>
        <p:xfrm>
          <a:off x="0" y="980640"/>
          <a:ext cx="9098280" cy="5174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165" name="TextBox 2"/>
          <p:cNvSpPr/>
          <p:nvPr/>
        </p:nvSpPr>
        <p:spPr>
          <a:xfrm>
            <a:off x="402120" y="1440000"/>
            <a:ext cx="833400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ru-RU" sz="1800" spc="-1" strike="noStrike">
                <a:solidFill>
                  <a:srgbClr val="000000"/>
                </a:solidFill>
                <a:latin typeface="Times New Roman"/>
                <a:ea typeface="Arial"/>
              </a:rPr>
              <a:t>Количество выявленных нарушений по направлениям УК ЯМ и ФЗ ЯМ </a:t>
            </a:r>
            <a:br>
              <a:rPr sz="1800"/>
            </a:br>
            <a:r>
              <a:rPr b="1" lang="ru-RU" sz="1800" spc="-1" strike="noStrike">
                <a:solidFill>
                  <a:srgbClr val="000000"/>
                </a:solidFill>
                <a:latin typeface="Times New Roman"/>
                <a:ea typeface="Arial"/>
              </a:rPr>
              <a:t>в</a:t>
            </a:r>
            <a:r>
              <a:rPr b="1" lang="ru-RU" sz="1800" spc="-1" strike="noStrike">
                <a:solidFill>
                  <a:schemeClr val="dk1"/>
                </a:solidFill>
                <a:latin typeface="Times New Roman"/>
                <a:ea typeface="Arial"/>
              </a:rPr>
              <a:t> 3 квартале 2025 года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66" name="TextBox 4"/>
          <p:cNvSpPr/>
          <p:nvPr/>
        </p:nvSpPr>
        <p:spPr>
          <a:xfrm>
            <a:off x="1331640" y="5301360"/>
            <a:ext cx="489060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ru-RU" sz="1800" spc="-1" strike="noStrike">
                <a:solidFill>
                  <a:schemeClr val="dk1"/>
                </a:solidFill>
                <a:latin typeface="Calibri"/>
                <a:ea typeface="Arial"/>
              </a:rPr>
              <a:t> 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67" name=""/>
          <p:cNvSpPr/>
          <p:nvPr/>
        </p:nvSpPr>
        <p:spPr>
          <a:xfrm>
            <a:off x="3242160" y="4521240"/>
            <a:ext cx="173520" cy="35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wrap="none" horzOverflow="overflow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endParaRPr b="0" lang="ru-RU" sz="1800" spc="-1" strike="noStrike">
              <a:solidFill>
                <a:schemeClr val="dk1"/>
              </a:solidFill>
              <a:latin typeface="Calibri"/>
              <a:ea typeface="Arial"/>
            </a:endParaRPr>
          </a:p>
        </p:txBody>
      </p:sp>
      <p:pic>
        <p:nvPicPr>
          <p:cNvPr id="168" name="Picture 2" descr=""/>
          <p:cNvPicPr/>
          <p:nvPr/>
        </p:nvPicPr>
        <p:blipFill>
          <a:blip r:embed="rId2"/>
          <a:stretch/>
        </p:blipFill>
        <p:spPr>
          <a:xfrm>
            <a:off x="16920" y="0"/>
            <a:ext cx="9117000" cy="1065960"/>
          </a:xfrm>
          <a:prstGeom prst="rect">
            <a:avLst/>
          </a:prstGeom>
          <a:ln w="0">
            <a:noFill/>
          </a:ln>
        </p:spPr>
      </p:pic>
      <p:sp>
        <p:nvSpPr>
          <p:cNvPr id="169" name=""/>
          <p:cNvSpPr/>
          <p:nvPr/>
        </p:nvSpPr>
        <p:spPr>
          <a:xfrm>
            <a:off x="4776120" y="4613400"/>
            <a:ext cx="41112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wrap="none" horzOverflow="overflow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ru-RU" sz="1800" spc="-1" strike="noStrike">
                <a:solidFill>
                  <a:schemeClr val="lt1"/>
                </a:solidFill>
                <a:latin typeface="Calibri"/>
                <a:ea typeface="Arial"/>
              </a:rPr>
              <a:t>10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70" name=""/>
          <p:cNvSpPr/>
          <p:nvPr/>
        </p:nvSpPr>
        <p:spPr>
          <a:xfrm>
            <a:off x="2563200" y="5723280"/>
            <a:ext cx="4130640" cy="33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  <a:ea typeface="Arial"/>
            </a:endParaRPr>
          </a:p>
        </p:txBody>
      </p:sp>
      <p:graphicFrame>
        <p:nvGraphicFramePr>
          <p:cNvPr id="171" name=""/>
          <p:cNvGraphicFramePr/>
          <p:nvPr/>
        </p:nvGraphicFramePr>
        <p:xfrm>
          <a:off x="360000" y="1980360"/>
          <a:ext cx="8151120" cy="308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2" name=""/>
          <p:cNvSpPr/>
          <p:nvPr/>
        </p:nvSpPr>
        <p:spPr>
          <a:xfrm>
            <a:off x="720000" y="5064120"/>
            <a:ext cx="5225040" cy="121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Tahoma"/>
              </a:rPr>
              <a:t>1. АО «МСЗ» — 2 пункта предписания (УК ЯМ)</a:t>
            </a: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100000"/>
              </a:lnSpc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Tahoma"/>
              </a:rPr>
              <a:t>2. АО «МСЗ» — 6 пунктов предписания (ФЗ ЯМ)</a:t>
            </a: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100000"/>
              </a:lnSpc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Tahoma"/>
              </a:rPr>
              <a:t>3. НИЯУ МИФИ — 1 пункт предписания (ФЗ ЯМ)</a:t>
            </a: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100000"/>
              </a:lnSpc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Tahoma"/>
              </a:rPr>
              <a:t>4. ММО ОИЯИ — 8 пунктов предписания (ФЗ ЯМ)</a:t>
            </a: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100000"/>
              </a:lnSpc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  <a:ea typeface="Tahoma"/>
              </a:rPr>
              <a:t>5. АО «ГНЦ РФ – ФЭИ» — 1 пункт предписания (ФЗ ЯМ)</a:t>
            </a:r>
            <a:endParaRPr b="0" lang="ru-RU" sz="1600" spc="-1" strike="noStrike">
              <a:solidFill>
                <a:srgbClr val="000000"/>
              </a:solidFill>
              <a:latin typeface="Open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3" name="Диаграмма 5"/>
          <p:cNvGraphicFramePr/>
          <p:nvPr/>
        </p:nvGraphicFramePr>
        <p:xfrm>
          <a:off x="0" y="980640"/>
          <a:ext cx="9098280" cy="5174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175" name="TextBox 12"/>
          <p:cNvSpPr/>
          <p:nvPr/>
        </p:nvSpPr>
        <p:spPr>
          <a:xfrm>
            <a:off x="402120" y="1440000"/>
            <a:ext cx="833292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ru-RU" sz="1800" spc="-1" strike="noStrike">
                <a:solidFill>
                  <a:srgbClr val="000000"/>
                </a:solidFill>
                <a:latin typeface="Times New Roman"/>
                <a:ea typeface="Arial"/>
              </a:rPr>
              <a:t>Количество выявленных нарушений по направлению ЯРБ в</a:t>
            </a:r>
            <a:r>
              <a:rPr b="1" lang="ru-RU" sz="1800" spc="-1" strike="noStrike">
                <a:solidFill>
                  <a:schemeClr val="dk1"/>
                </a:solidFill>
                <a:latin typeface="Times New Roman"/>
                <a:ea typeface="Arial"/>
              </a:rPr>
              <a:t> 3 квартале 2025 года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76" name="TextBox 13"/>
          <p:cNvSpPr/>
          <p:nvPr/>
        </p:nvSpPr>
        <p:spPr>
          <a:xfrm>
            <a:off x="1331640" y="5301360"/>
            <a:ext cx="489060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ru-RU" sz="1800" spc="-1" strike="noStrike">
                <a:solidFill>
                  <a:schemeClr val="dk1"/>
                </a:solidFill>
                <a:latin typeface="Calibri"/>
                <a:ea typeface="Arial"/>
              </a:rPr>
              <a:t> 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  <a:p>
            <a:pPr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77" name=""/>
          <p:cNvSpPr/>
          <p:nvPr/>
        </p:nvSpPr>
        <p:spPr>
          <a:xfrm>
            <a:off x="3242160" y="4521240"/>
            <a:ext cx="173520" cy="35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wrap="none" horzOverflow="overflow" lIns="90000" rIns="90000" tIns="45000" bIns="45000" anchor="t">
            <a:sp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chemeClr val="dk1"/>
              </a:solidFill>
              <a:latin typeface="Calibri"/>
              <a:ea typeface="Arial"/>
            </a:endParaRPr>
          </a:p>
        </p:txBody>
      </p:sp>
      <p:pic>
        <p:nvPicPr>
          <p:cNvPr id="178" name="Picture 17" descr=""/>
          <p:cNvPicPr/>
          <p:nvPr/>
        </p:nvPicPr>
        <p:blipFill>
          <a:blip r:embed="rId2"/>
          <a:stretch/>
        </p:blipFill>
        <p:spPr>
          <a:xfrm>
            <a:off x="16920" y="0"/>
            <a:ext cx="9117000" cy="1065960"/>
          </a:xfrm>
          <a:prstGeom prst="rect">
            <a:avLst/>
          </a:prstGeom>
          <a:ln w="0">
            <a:noFill/>
          </a:ln>
        </p:spPr>
      </p:pic>
      <p:sp>
        <p:nvSpPr>
          <p:cNvPr id="179" name=""/>
          <p:cNvSpPr/>
          <p:nvPr/>
        </p:nvSpPr>
        <p:spPr>
          <a:xfrm>
            <a:off x="4776120" y="4613400"/>
            <a:ext cx="41112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wrap="none" horzOverflow="overflow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ru-RU" sz="1800" spc="-1" strike="noStrike">
                <a:solidFill>
                  <a:schemeClr val="lt1"/>
                </a:solidFill>
                <a:latin typeface="Calibri"/>
                <a:ea typeface="Arial"/>
              </a:rPr>
              <a:t>10</a:t>
            </a:r>
            <a:endParaRPr b="0" lang="ru-RU" sz="1800" spc="-1" strike="noStrike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80" name=""/>
          <p:cNvSpPr/>
          <p:nvPr/>
        </p:nvSpPr>
        <p:spPr>
          <a:xfrm>
            <a:off x="2563200" y="5723280"/>
            <a:ext cx="4130640" cy="33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Open Sans"/>
              <a:ea typeface="Arial"/>
            </a:endParaRPr>
          </a:p>
        </p:txBody>
      </p:sp>
      <p:graphicFrame>
        <p:nvGraphicFramePr>
          <p:cNvPr id="181" name=""/>
          <p:cNvGraphicFramePr/>
          <p:nvPr/>
        </p:nvGraphicFramePr>
        <p:xfrm>
          <a:off x="600480" y="1980360"/>
          <a:ext cx="7940520" cy="417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 pitchFamily="0" charset="1"/>
        <a:ea typeface="Arial" pitchFamily="0" charset="1"/>
        <a:cs typeface="Arial" pitchFamily="0" charset="1"/>
      </a:majorFont>
      <a:minorFont>
        <a:latin typeface="Calibri" pitchFamily="0" charset="1"/>
        <a:ea typeface="Arial" pitchFamily="0" charset="1"/>
        <a:cs typeface="Arial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0" t="0" r="0" b="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0" t="0" r="0" b="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LibreOffice/7.6.0.3$Linux_X86_64 LibreOffice_project/60$Build-3</Application>
  <AppVersion>15.0000</AppVersion>
  <Words>0</Words>
  <Paragraphs>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2015-09-22T06:41:40Z</dcterms:created>
  <dc:creator>Серегин П.А.</dc:creator>
  <dc:description/>
  <dc:language>ru-RU</dc:language>
  <cp:lastModifiedBy/>
  <dcterms:modified xsi:type="dcterms:W3CDTF">2025-12-18T11:44:07Z</dcterms:modified>
  <cp:revision>256</cp:revision>
  <dc:subject/>
  <dc:title>Презентация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MClips">
    <vt:i4>2</vt:i4>
  </property>
  <property fmtid="{D5CDD505-2E9C-101B-9397-08002B2CF9AE}" pid="3" name="Notes">
    <vt:i4>15</vt:i4>
  </property>
  <property fmtid="{D5CDD505-2E9C-101B-9397-08002B2CF9AE}" pid="4" name="PresentationFormat">
    <vt:lpwstr>Экран (4:3)</vt:lpwstr>
  </property>
  <property fmtid="{D5CDD505-2E9C-101B-9397-08002B2CF9AE}" pid="5" name="Slides">
    <vt:i4>15</vt:i4>
  </property>
</Properties>
</file>